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0" r:id="rId1"/>
  </p:sldMasterIdLst>
  <p:notesMasterIdLst>
    <p:notesMasterId r:id="rId18"/>
  </p:notesMasterIdLst>
  <p:sldIdLst>
    <p:sldId id="256" r:id="rId2"/>
    <p:sldId id="287" r:id="rId3"/>
    <p:sldId id="2192" r:id="rId4"/>
    <p:sldId id="2194" r:id="rId5"/>
    <p:sldId id="2193" r:id="rId6"/>
    <p:sldId id="2195" r:id="rId7"/>
    <p:sldId id="2205" r:id="rId8"/>
    <p:sldId id="2197" r:id="rId9"/>
    <p:sldId id="2196" r:id="rId10"/>
    <p:sldId id="2199" r:id="rId11"/>
    <p:sldId id="2198" r:id="rId12"/>
    <p:sldId id="2204" r:id="rId13"/>
    <p:sldId id="2200" r:id="rId14"/>
    <p:sldId id="2201" r:id="rId15"/>
    <p:sldId id="2203" r:id="rId16"/>
    <p:sldId id="2202" r:id="rId17"/>
  </p:sldIdLst>
  <p:sldSz cx="9144000" cy="5143500" type="screen16x9"/>
  <p:notesSz cx="6858000" cy="9144000"/>
  <p:embeddedFontLst>
    <p:embeddedFont>
      <p:font typeface="Abel" panose="020B0604020202020204" charset="0"/>
      <p:regular r:id="rId19"/>
    </p:embeddedFont>
    <p:embeddedFont>
      <p:font typeface="Elephant" panose="02020904090505020303" pitchFamily="18" charset="0"/>
      <p:regular r:id="rId20"/>
      <p:italic r:id="rId21"/>
    </p:embeddedFont>
    <p:embeddedFont>
      <p:font typeface="Encode Sans Semi Condensed Light" panose="020B0604020202020204" charset="0"/>
      <p:regular r:id="rId22"/>
      <p:bold r:id="rId23"/>
    </p:embeddedFont>
    <p:embeddedFont>
      <p:font typeface="Eras Bold ITC" panose="020B0907030504020204" pitchFamily="34" charset="0"/>
      <p:regular r:id="rId24"/>
    </p:embeddedFont>
    <p:embeddedFont>
      <p:font typeface="Eras Demi ITC" panose="020B0805030504020804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6532AE-E40A-46D4-8417-8E436F31A385}">
  <a:tblStyle styleId="{186532AE-E40A-46D4-8417-8E436F31A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D116-9BB9-494A-81C0-78C7A814659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775FC1-A443-4F04-92CF-7BAEED6771F4}">
      <dgm:prSet phldrT="[Texto]"/>
      <dgm:spPr/>
      <dgm:t>
        <a:bodyPr/>
        <a:lstStyle/>
        <a:p>
          <a:r>
            <a:rPr lang="pt-BR" dirty="0"/>
            <a:t>858 soluções cadastradas</a:t>
          </a:r>
        </a:p>
      </dgm:t>
    </dgm:pt>
    <dgm:pt modelId="{E8CB2497-3675-4672-95E7-3D551A67268C}" type="parTrans" cxnId="{59446105-7CAE-4CFD-9A27-0780903E10DC}">
      <dgm:prSet/>
      <dgm:spPr/>
      <dgm:t>
        <a:bodyPr/>
        <a:lstStyle/>
        <a:p>
          <a:endParaRPr lang="pt-BR"/>
        </a:p>
      </dgm:t>
    </dgm:pt>
    <dgm:pt modelId="{9F7EAF49-FB0C-4AEC-B9A3-C4BDA27AA3D9}" type="sibTrans" cxnId="{59446105-7CAE-4CFD-9A27-0780903E10DC}">
      <dgm:prSet/>
      <dgm:spPr/>
      <dgm:t>
        <a:bodyPr/>
        <a:lstStyle/>
        <a:p>
          <a:endParaRPr lang="pt-BR"/>
        </a:p>
      </dgm:t>
    </dgm:pt>
    <dgm:pt modelId="{3FED3EAA-EDC6-47D0-ACA5-08E78AE3FD58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3 equipes de alunos e</a:t>
          </a:r>
        </a:p>
        <a:p>
          <a:r>
            <a:rPr lang="pt-BR" b="1" dirty="0">
              <a:solidFill>
                <a:schemeClr val="bg1"/>
              </a:solidFill>
            </a:rPr>
            <a:t> 3 duplas de instrutores premiados</a:t>
          </a:r>
        </a:p>
      </dgm:t>
    </dgm:pt>
    <dgm:pt modelId="{D2E4F64B-7AD6-48B1-90FA-41EB11BD1E28}" type="parTrans" cxnId="{BC462DA0-9CE9-41CF-A0AA-8F3857D4CDEE}">
      <dgm:prSet/>
      <dgm:spPr/>
      <dgm:t>
        <a:bodyPr/>
        <a:lstStyle/>
        <a:p>
          <a:endParaRPr lang="pt-BR"/>
        </a:p>
      </dgm:t>
    </dgm:pt>
    <dgm:pt modelId="{CC599035-829E-411A-A395-842F195E4706}" type="sibTrans" cxnId="{BC462DA0-9CE9-41CF-A0AA-8F3857D4CDEE}">
      <dgm:prSet/>
      <dgm:spPr/>
      <dgm:t>
        <a:bodyPr/>
        <a:lstStyle/>
        <a:p>
          <a:endParaRPr lang="pt-BR"/>
        </a:p>
      </dgm:t>
    </dgm:pt>
    <dgm:pt modelId="{6F444AA9-0C35-45DA-8C26-D4802291F8B9}">
      <dgm:prSet phldrT="[Texto]" phldr="1"/>
      <dgm:spPr/>
      <dgm:t>
        <a:bodyPr/>
        <a:lstStyle/>
        <a:p>
          <a:endParaRPr lang="pt-BR" dirty="0"/>
        </a:p>
      </dgm:t>
    </dgm:pt>
    <dgm:pt modelId="{8E44FFD6-83AF-470A-81A6-378E6A981B14}" type="parTrans" cxnId="{B2B44D0E-1840-477C-BDEA-EEA0EDD827FA}">
      <dgm:prSet/>
      <dgm:spPr/>
      <dgm:t>
        <a:bodyPr/>
        <a:lstStyle/>
        <a:p>
          <a:endParaRPr lang="pt-BR"/>
        </a:p>
      </dgm:t>
    </dgm:pt>
    <dgm:pt modelId="{8D0949CE-A220-4633-B5BE-FB77248D8FA8}" type="sibTrans" cxnId="{B2B44D0E-1840-477C-BDEA-EEA0EDD827FA}">
      <dgm:prSet/>
      <dgm:spPr/>
      <dgm:t>
        <a:bodyPr/>
        <a:lstStyle/>
        <a:p>
          <a:endParaRPr lang="pt-BR"/>
        </a:p>
      </dgm:t>
    </dgm:pt>
    <dgm:pt modelId="{5DF95B48-2B33-43F3-9F5C-9E4E5DC40E90}">
      <dgm:prSet phldrT="[Texto]"/>
      <dgm:spPr/>
      <dgm:t>
        <a:bodyPr/>
        <a:lstStyle/>
        <a:p>
          <a:r>
            <a:rPr lang="pt-BR" dirty="0"/>
            <a:t>441 soluções avaliadas</a:t>
          </a:r>
        </a:p>
      </dgm:t>
    </dgm:pt>
    <dgm:pt modelId="{E63CBC65-F401-4ECE-9718-28AB6B66E4BD}" type="sibTrans" cxnId="{25C2D602-2012-469F-ACCF-BA7B8FE14FBF}">
      <dgm:prSet/>
      <dgm:spPr/>
      <dgm:t>
        <a:bodyPr/>
        <a:lstStyle/>
        <a:p>
          <a:endParaRPr lang="pt-BR"/>
        </a:p>
      </dgm:t>
    </dgm:pt>
    <dgm:pt modelId="{32B55D2A-3B35-4379-8387-8F8D654AD62F}" type="parTrans" cxnId="{25C2D602-2012-469F-ACCF-BA7B8FE14FBF}">
      <dgm:prSet/>
      <dgm:spPr/>
      <dgm:t>
        <a:bodyPr/>
        <a:lstStyle/>
        <a:p>
          <a:endParaRPr lang="pt-BR"/>
        </a:p>
      </dgm:t>
    </dgm:pt>
    <dgm:pt modelId="{32A632D2-AF20-4330-9A8D-912140A4ADB3}">
      <dgm:prSet phldrT="[Texto]"/>
      <dgm:spPr/>
      <dgm:t>
        <a:bodyPr/>
        <a:lstStyle/>
        <a:p>
          <a:r>
            <a:rPr lang="pt-BR" dirty="0"/>
            <a:t>4 desafios propostos</a:t>
          </a:r>
        </a:p>
      </dgm:t>
    </dgm:pt>
    <dgm:pt modelId="{84569DB1-D6B9-42BD-BA2F-B00D055B2C93}" type="parTrans" cxnId="{9A101C20-0CCD-482B-8574-B6CF5FCC7828}">
      <dgm:prSet/>
      <dgm:spPr/>
      <dgm:t>
        <a:bodyPr/>
        <a:lstStyle/>
        <a:p>
          <a:endParaRPr lang="pt-BR"/>
        </a:p>
      </dgm:t>
    </dgm:pt>
    <dgm:pt modelId="{73275195-6C70-4FC7-BDEF-C2F2DA08FBB8}" type="sibTrans" cxnId="{9A101C20-0CCD-482B-8574-B6CF5FCC7828}">
      <dgm:prSet/>
      <dgm:spPr/>
      <dgm:t>
        <a:bodyPr/>
        <a:lstStyle/>
        <a:p>
          <a:endParaRPr lang="pt-BR"/>
        </a:p>
      </dgm:t>
    </dgm:pt>
    <dgm:pt modelId="{3D424B12-C9C8-4544-9085-04E0CB5B5875}">
      <dgm:prSet phldrT="[Texto]"/>
      <dgm:spPr/>
      <dgm:t>
        <a:bodyPr/>
        <a:lstStyle/>
        <a:p>
          <a:endParaRPr lang="pt-BR" dirty="0"/>
        </a:p>
      </dgm:t>
    </dgm:pt>
    <dgm:pt modelId="{C6405CBE-30AA-4E16-96CE-7BD59DDEF4FF}" type="parTrans" cxnId="{16AFFF6E-B549-4FD6-A12F-A5B49A4DF493}">
      <dgm:prSet/>
      <dgm:spPr/>
      <dgm:t>
        <a:bodyPr/>
        <a:lstStyle/>
        <a:p>
          <a:endParaRPr lang="pt-BR"/>
        </a:p>
      </dgm:t>
    </dgm:pt>
    <dgm:pt modelId="{FD593718-68BA-4E8A-9619-599420645563}" type="sibTrans" cxnId="{16AFFF6E-B549-4FD6-A12F-A5B49A4DF493}">
      <dgm:prSet/>
      <dgm:spPr/>
      <dgm:t>
        <a:bodyPr/>
        <a:lstStyle/>
        <a:p>
          <a:endParaRPr lang="pt-BR"/>
        </a:p>
      </dgm:t>
    </dgm:pt>
    <dgm:pt modelId="{16E0238D-836F-4839-961A-D0F8A14C4CF6}" type="pres">
      <dgm:prSet presAssocID="{D2CAD116-9BB9-494A-81C0-78C7A8146597}" presName="Name0" presStyleCnt="0">
        <dgm:presLayoutVars>
          <dgm:chMax val="4"/>
          <dgm:resizeHandles val="exact"/>
        </dgm:presLayoutVars>
      </dgm:prSet>
      <dgm:spPr/>
    </dgm:pt>
    <dgm:pt modelId="{98F6D432-37BF-48B1-B54A-CD4A320EE8A8}" type="pres">
      <dgm:prSet presAssocID="{D2CAD116-9BB9-494A-81C0-78C7A8146597}" presName="ellipse" presStyleLbl="trBgShp" presStyleIdx="0" presStyleCnt="1"/>
      <dgm:spPr/>
    </dgm:pt>
    <dgm:pt modelId="{6C8B4949-C550-4567-B9F6-BA66D217821F}" type="pres">
      <dgm:prSet presAssocID="{D2CAD116-9BB9-494A-81C0-78C7A8146597}" presName="arrow1" presStyleLbl="fgShp" presStyleIdx="0" presStyleCnt="1"/>
      <dgm:spPr/>
    </dgm:pt>
    <dgm:pt modelId="{A824605E-DE69-4534-8F73-51363A9D8C50}" type="pres">
      <dgm:prSet presAssocID="{D2CAD116-9BB9-494A-81C0-78C7A8146597}" presName="rectangle" presStyleLbl="revTx" presStyleIdx="0" presStyleCnt="1">
        <dgm:presLayoutVars>
          <dgm:bulletEnabled val="1"/>
        </dgm:presLayoutVars>
      </dgm:prSet>
      <dgm:spPr/>
    </dgm:pt>
    <dgm:pt modelId="{13196C7D-275E-4DB1-8CBE-2C782DDBCE76}" type="pres">
      <dgm:prSet presAssocID="{3F775FC1-A443-4F04-92CF-7BAEED6771F4}" presName="item1" presStyleLbl="node1" presStyleIdx="0" presStyleCnt="3">
        <dgm:presLayoutVars>
          <dgm:bulletEnabled val="1"/>
        </dgm:presLayoutVars>
      </dgm:prSet>
      <dgm:spPr/>
    </dgm:pt>
    <dgm:pt modelId="{B2A6343E-7195-4358-A57F-ABAF25DF5DD1}" type="pres">
      <dgm:prSet presAssocID="{5DF95B48-2B33-43F3-9F5C-9E4E5DC40E90}" presName="item2" presStyleLbl="node1" presStyleIdx="1" presStyleCnt="3">
        <dgm:presLayoutVars>
          <dgm:bulletEnabled val="1"/>
        </dgm:presLayoutVars>
      </dgm:prSet>
      <dgm:spPr/>
    </dgm:pt>
    <dgm:pt modelId="{3058509D-1093-4B07-B96B-0B3FE33CFC1D}" type="pres">
      <dgm:prSet presAssocID="{3FED3EAA-EDC6-47D0-ACA5-08E78AE3FD58}" presName="item3" presStyleLbl="node1" presStyleIdx="2" presStyleCnt="3">
        <dgm:presLayoutVars>
          <dgm:bulletEnabled val="1"/>
        </dgm:presLayoutVars>
      </dgm:prSet>
      <dgm:spPr/>
    </dgm:pt>
    <dgm:pt modelId="{FFCFD578-2721-453C-A60C-7C13A2781C6F}" type="pres">
      <dgm:prSet presAssocID="{D2CAD116-9BB9-494A-81C0-78C7A8146597}" presName="funnel" presStyleLbl="trAlignAcc1" presStyleIdx="0" presStyleCnt="1" custScaleX="164163" custScaleY="142857" custLinFactNeighborX="286" custLinFactNeighborY="-12508"/>
      <dgm:spPr/>
    </dgm:pt>
  </dgm:ptLst>
  <dgm:cxnLst>
    <dgm:cxn modelId="{25C2D602-2012-469F-ACCF-BA7B8FE14FBF}" srcId="{D2CAD116-9BB9-494A-81C0-78C7A8146597}" destId="{5DF95B48-2B33-43F3-9F5C-9E4E5DC40E90}" srcOrd="2" destOrd="0" parTransId="{32B55D2A-3B35-4379-8387-8F8D654AD62F}" sibTransId="{E63CBC65-F401-4ECE-9718-28AB6B66E4BD}"/>
    <dgm:cxn modelId="{59446105-7CAE-4CFD-9A27-0780903E10DC}" srcId="{D2CAD116-9BB9-494A-81C0-78C7A8146597}" destId="{3F775FC1-A443-4F04-92CF-7BAEED6771F4}" srcOrd="1" destOrd="0" parTransId="{E8CB2497-3675-4672-95E7-3D551A67268C}" sibTransId="{9F7EAF49-FB0C-4AEC-B9A3-C4BDA27AA3D9}"/>
    <dgm:cxn modelId="{F4475408-198A-4FA9-BD8B-6B02959843EE}" type="presOf" srcId="{32A632D2-AF20-4330-9A8D-912140A4ADB3}" destId="{3058509D-1093-4B07-B96B-0B3FE33CFC1D}" srcOrd="0" destOrd="0" presId="urn:microsoft.com/office/officeart/2005/8/layout/funnel1"/>
    <dgm:cxn modelId="{B2B44D0E-1840-477C-BDEA-EEA0EDD827FA}" srcId="{D2CAD116-9BB9-494A-81C0-78C7A8146597}" destId="{6F444AA9-0C35-45DA-8C26-D4802291F8B9}" srcOrd="5" destOrd="0" parTransId="{8E44FFD6-83AF-470A-81A6-378E6A981B14}" sibTransId="{8D0949CE-A220-4633-B5BE-FB77248D8FA8}"/>
    <dgm:cxn modelId="{9A101C20-0CCD-482B-8574-B6CF5FCC7828}" srcId="{D2CAD116-9BB9-494A-81C0-78C7A8146597}" destId="{32A632D2-AF20-4330-9A8D-912140A4ADB3}" srcOrd="0" destOrd="0" parTransId="{84569DB1-D6B9-42BD-BA2F-B00D055B2C93}" sibTransId="{73275195-6C70-4FC7-BDEF-C2F2DA08FBB8}"/>
    <dgm:cxn modelId="{3BC47828-29A2-4605-A921-BD5E1B30095B}" type="presOf" srcId="{5DF95B48-2B33-43F3-9F5C-9E4E5DC40E90}" destId="{13196C7D-275E-4DB1-8CBE-2C782DDBCE76}" srcOrd="0" destOrd="0" presId="urn:microsoft.com/office/officeart/2005/8/layout/funnel1"/>
    <dgm:cxn modelId="{D93F6931-D95D-4E08-9A16-863875F683EB}" type="presOf" srcId="{D2CAD116-9BB9-494A-81C0-78C7A8146597}" destId="{16E0238D-836F-4839-961A-D0F8A14C4CF6}" srcOrd="0" destOrd="0" presId="urn:microsoft.com/office/officeart/2005/8/layout/funnel1"/>
    <dgm:cxn modelId="{F0660869-057E-4E88-9386-0F172D928CF5}" type="presOf" srcId="{3F775FC1-A443-4F04-92CF-7BAEED6771F4}" destId="{B2A6343E-7195-4358-A57F-ABAF25DF5DD1}" srcOrd="0" destOrd="0" presId="urn:microsoft.com/office/officeart/2005/8/layout/funnel1"/>
    <dgm:cxn modelId="{16AFFF6E-B549-4FD6-A12F-A5B49A4DF493}" srcId="{D2CAD116-9BB9-494A-81C0-78C7A8146597}" destId="{3D424B12-C9C8-4544-9085-04E0CB5B5875}" srcOrd="4" destOrd="0" parTransId="{C6405CBE-30AA-4E16-96CE-7BD59DDEF4FF}" sibTransId="{FD593718-68BA-4E8A-9619-599420645563}"/>
    <dgm:cxn modelId="{F1363155-F0CB-499E-AC23-CD0AACBECF94}" type="presOf" srcId="{3FED3EAA-EDC6-47D0-ACA5-08E78AE3FD58}" destId="{A824605E-DE69-4534-8F73-51363A9D8C50}" srcOrd="0" destOrd="0" presId="urn:microsoft.com/office/officeart/2005/8/layout/funnel1"/>
    <dgm:cxn modelId="{BC462DA0-9CE9-41CF-A0AA-8F3857D4CDEE}" srcId="{D2CAD116-9BB9-494A-81C0-78C7A8146597}" destId="{3FED3EAA-EDC6-47D0-ACA5-08E78AE3FD58}" srcOrd="3" destOrd="0" parTransId="{D2E4F64B-7AD6-48B1-90FA-41EB11BD1E28}" sibTransId="{CC599035-829E-411A-A395-842F195E4706}"/>
    <dgm:cxn modelId="{473946B8-4729-4782-803E-04FEA8C0722E}" type="presParOf" srcId="{16E0238D-836F-4839-961A-D0F8A14C4CF6}" destId="{98F6D432-37BF-48B1-B54A-CD4A320EE8A8}" srcOrd="0" destOrd="0" presId="urn:microsoft.com/office/officeart/2005/8/layout/funnel1"/>
    <dgm:cxn modelId="{3F52E457-CB2E-4CBA-8E52-17CDDD40C6FC}" type="presParOf" srcId="{16E0238D-836F-4839-961A-D0F8A14C4CF6}" destId="{6C8B4949-C550-4567-B9F6-BA66D217821F}" srcOrd="1" destOrd="0" presId="urn:microsoft.com/office/officeart/2005/8/layout/funnel1"/>
    <dgm:cxn modelId="{08DDF817-13AC-4367-9EBE-59EFE44B5F93}" type="presParOf" srcId="{16E0238D-836F-4839-961A-D0F8A14C4CF6}" destId="{A824605E-DE69-4534-8F73-51363A9D8C50}" srcOrd="2" destOrd="0" presId="urn:microsoft.com/office/officeart/2005/8/layout/funnel1"/>
    <dgm:cxn modelId="{F4A8E742-ED95-4C8D-A2D1-6A154FF5B262}" type="presParOf" srcId="{16E0238D-836F-4839-961A-D0F8A14C4CF6}" destId="{13196C7D-275E-4DB1-8CBE-2C782DDBCE76}" srcOrd="3" destOrd="0" presId="urn:microsoft.com/office/officeart/2005/8/layout/funnel1"/>
    <dgm:cxn modelId="{DA5977EF-D2D9-4C50-B6C9-8C3939A08D5D}" type="presParOf" srcId="{16E0238D-836F-4839-961A-D0F8A14C4CF6}" destId="{B2A6343E-7195-4358-A57F-ABAF25DF5DD1}" srcOrd="4" destOrd="0" presId="urn:microsoft.com/office/officeart/2005/8/layout/funnel1"/>
    <dgm:cxn modelId="{752EA558-67EE-4DF2-BADF-0FF566AB328F}" type="presParOf" srcId="{16E0238D-836F-4839-961A-D0F8A14C4CF6}" destId="{3058509D-1093-4B07-B96B-0B3FE33CFC1D}" srcOrd="5" destOrd="0" presId="urn:microsoft.com/office/officeart/2005/8/layout/funnel1"/>
    <dgm:cxn modelId="{37882B31-13B1-4B3E-9D22-755C98E1D728}" type="presParOf" srcId="{16E0238D-836F-4839-961A-D0F8A14C4CF6}" destId="{FFCFD578-2721-453C-A60C-7C13A2781C6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D432-37BF-48B1-B54A-CD4A320EE8A8}">
      <dsp:nvSpPr>
        <dsp:cNvPr id="0" name=""/>
        <dsp:cNvSpPr/>
      </dsp:nvSpPr>
      <dsp:spPr>
        <a:xfrm>
          <a:off x="1245458" y="515408"/>
          <a:ext cx="3593940" cy="12481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B4949-C550-4567-B9F6-BA66D217821F}">
      <dsp:nvSpPr>
        <dsp:cNvPr id="0" name=""/>
        <dsp:cNvSpPr/>
      </dsp:nvSpPr>
      <dsp:spPr>
        <a:xfrm>
          <a:off x="2699750" y="3571650"/>
          <a:ext cx="696500" cy="4457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4605E-DE69-4534-8F73-51363A9D8C50}">
      <dsp:nvSpPr>
        <dsp:cNvPr id="0" name=""/>
        <dsp:cNvSpPr/>
      </dsp:nvSpPr>
      <dsp:spPr>
        <a:xfrm>
          <a:off x="1376400" y="3928258"/>
          <a:ext cx="3343200" cy="83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3 equipes de alunos 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 3 duplas de instrutores premiados</a:t>
          </a:r>
        </a:p>
      </dsp:txBody>
      <dsp:txXfrm>
        <a:off x="1376400" y="3928258"/>
        <a:ext cx="3343200" cy="835800"/>
      </dsp:txXfrm>
    </dsp:sp>
    <dsp:sp modelId="{13196C7D-275E-4DB1-8CBE-2C782DDBCE76}">
      <dsp:nvSpPr>
        <dsp:cNvPr id="0" name=""/>
        <dsp:cNvSpPr/>
      </dsp:nvSpPr>
      <dsp:spPr>
        <a:xfrm>
          <a:off x="2552092" y="1859932"/>
          <a:ext cx="1253700" cy="1253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441 soluções avaliadas</a:t>
          </a:r>
        </a:p>
      </dsp:txBody>
      <dsp:txXfrm>
        <a:off x="2735692" y="2043532"/>
        <a:ext cx="886500" cy="886500"/>
      </dsp:txXfrm>
    </dsp:sp>
    <dsp:sp modelId="{B2A6343E-7195-4358-A57F-ABAF25DF5DD1}">
      <dsp:nvSpPr>
        <dsp:cNvPr id="0" name=""/>
        <dsp:cNvSpPr/>
      </dsp:nvSpPr>
      <dsp:spPr>
        <a:xfrm>
          <a:off x="1655000" y="919378"/>
          <a:ext cx="1253700" cy="1253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858 soluções cadastradas</a:t>
          </a:r>
        </a:p>
      </dsp:txBody>
      <dsp:txXfrm>
        <a:off x="1838600" y="1102978"/>
        <a:ext cx="886500" cy="886500"/>
      </dsp:txXfrm>
    </dsp:sp>
    <dsp:sp modelId="{3058509D-1093-4B07-B96B-0B3FE33CFC1D}">
      <dsp:nvSpPr>
        <dsp:cNvPr id="0" name=""/>
        <dsp:cNvSpPr/>
      </dsp:nvSpPr>
      <dsp:spPr>
        <a:xfrm>
          <a:off x="2936560" y="616262"/>
          <a:ext cx="1253700" cy="1253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4 desafios propostos</a:t>
          </a:r>
        </a:p>
      </dsp:txBody>
      <dsp:txXfrm>
        <a:off x="3120160" y="799862"/>
        <a:ext cx="886500" cy="886500"/>
      </dsp:txXfrm>
    </dsp:sp>
    <dsp:sp modelId="{FFCFD578-2721-453C-A60C-7C13A2781C6F}">
      <dsp:nvSpPr>
        <dsp:cNvPr id="0" name=""/>
        <dsp:cNvSpPr/>
      </dsp:nvSpPr>
      <dsp:spPr>
        <a:xfrm>
          <a:off x="-153506" y="-306458"/>
          <a:ext cx="6403013" cy="44575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yBJk_yh_-o" TargetMode="External"/><Relationship Id="rId2" Type="http://schemas.openxmlformats.org/officeDocument/2006/relationships/hyperlink" Target="http://plataforma.gpinovacao.senai.br/plataforma/ideia/359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O0x8Ldg5KQ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BJQndult84&amp;feature=youtu.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ICx7zJLleA" TargetMode="External"/><Relationship Id="rId2" Type="http://schemas.openxmlformats.org/officeDocument/2006/relationships/hyperlink" Target="http://plataforma.gpinovacao.senai.br/plataforma/ideia/36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LXOrP-nwpn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1-t9PtsfGw" TargetMode="External"/><Relationship Id="rId2" Type="http://schemas.openxmlformats.org/officeDocument/2006/relationships/hyperlink" Target="http://plataforma.gpinovacao.senai.br/plataforma/ideia/365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Tx/>
            </a:pPr>
            <a:r>
              <a:rPr lang="en" sz="4800" dirty="0">
                <a:solidFill>
                  <a:schemeClr val="bg1"/>
                </a:solidFill>
              </a:rPr>
              <a:t>GP </a:t>
            </a:r>
            <a:r>
              <a:rPr lang="pt-BR" sz="4800" dirty="0">
                <a:solidFill>
                  <a:schemeClr val="bg1"/>
                </a:solidFill>
              </a:rPr>
              <a:t>Senai - buscando soluções </a:t>
            </a:r>
            <a:r>
              <a:rPr lang="en" sz="4800" dirty="0">
                <a:solidFill>
                  <a:schemeClr val="bg1"/>
                </a:solidFill>
              </a:rPr>
              <a:t>em tempo de pandemia </a:t>
            </a:r>
            <a:r>
              <a:rPr lang="pt-BR" sz="4800" dirty="0">
                <a:solidFill>
                  <a:schemeClr val="bg1"/>
                </a:solidFill>
              </a:rPr>
              <a:t>de COVID - 19</a:t>
            </a:r>
            <a:endParaRPr lang="pt-BR" sz="4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64BA52-49E0-4676-B7F8-ACB759F2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629" y="4396768"/>
            <a:ext cx="1918009" cy="6719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43E729-5C25-4BBF-B747-5E048795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623" y="149126"/>
            <a:ext cx="3481766" cy="1243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3F5A-E727-4310-B466-34634EF9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1021023"/>
            <a:ext cx="6373800" cy="665100"/>
          </a:xfrm>
        </p:spPr>
        <p:txBody>
          <a:bodyPr/>
          <a:lstStyle/>
          <a:p>
            <a:pPr algn="ctr"/>
            <a:r>
              <a:rPr lang="pt-BR" u="sng" dirty="0"/>
              <a:t>Desafio tecnologias educacionais</a:t>
            </a:r>
            <a:br>
              <a:rPr lang="pt-BR" u="sng" dirty="0"/>
            </a:br>
            <a:r>
              <a:rPr lang="pt-BR" u="sng" dirty="0"/>
              <a:t>2º lugar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EB332-F272-4A13-A880-C882F28D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00" y="2183100"/>
            <a:ext cx="8114400" cy="2600773"/>
          </a:xfrm>
        </p:spPr>
        <p:txBody>
          <a:bodyPr/>
          <a:lstStyle/>
          <a:p>
            <a:pPr marL="101600" indent="0">
              <a:buNone/>
            </a:pPr>
            <a:r>
              <a:rPr lang="pt-BR" dirty="0">
                <a:hlinkClick r:id="rId2"/>
              </a:rPr>
              <a:t>SABER EM AÇÃO - GINCANA VIRTUAL</a:t>
            </a:r>
            <a:r>
              <a:rPr lang="pt-BR" b="1" dirty="0"/>
              <a:t>- Minas Gerais</a:t>
            </a:r>
            <a:endParaRPr lang="pt-BR" dirty="0"/>
          </a:p>
          <a:p>
            <a:pPr marL="101600" indent="0">
              <a:buNone/>
            </a:pPr>
            <a:r>
              <a:rPr lang="pt-BR" u="sng" dirty="0">
                <a:hlinkClick r:id="rId3"/>
              </a:rPr>
              <a:t>https://youtu.be/lyBJk_yh_-o</a:t>
            </a:r>
            <a:endParaRPr lang="pt-BR" u="sng" dirty="0"/>
          </a:p>
          <a:p>
            <a:endParaRPr lang="pt-BR" dirty="0"/>
          </a:p>
          <a:p>
            <a:pPr marL="101600" indent="0">
              <a:buNone/>
            </a:pPr>
            <a:r>
              <a:rPr lang="pt-BR" b="1" dirty="0"/>
              <a:t>DEBORA CRISTINA DA SILVA</a:t>
            </a:r>
            <a:r>
              <a:rPr lang="pt-BR" dirty="0"/>
              <a:t> - SENAI Barão de Cocais </a:t>
            </a:r>
          </a:p>
          <a:p>
            <a:pPr marL="101600" indent="0">
              <a:buNone/>
            </a:pPr>
            <a:r>
              <a:rPr lang="pt-BR" b="1" dirty="0"/>
              <a:t>Ricardo Ribeiro</a:t>
            </a:r>
            <a:r>
              <a:rPr lang="pt-BR" dirty="0"/>
              <a:t> - SENAI Barão de Cocais 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23EEA-DDB8-4157-8BE5-FD49380A5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  <p:pic>
        <p:nvPicPr>
          <p:cNvPr id="4" name="Imagem 3">
            <a:hlinkClick r:id="rId3"/>
            <a:extLst>
              <a:ext uri="{FF2B5EF4-FFF2-40B4-BE49-F238E27FC236}">
                <a16:creationId xmlns:a16="http://schemas.microsoft.com/office/drawing/2014/main" id="{1289B4B6-D01D-4C0C-855C-35448B660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892" y="2183100"/>
            <a:ext cx="2188250" cy="15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3F5A-E727-4310-B466-34634EF9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1021023"/>
            <a:ext cx="6373800" cy="665100"/>
          </a:xfrm>
        </p:spPr>
        <p:txBody>
          <a:bodyPr/>
          <a:lstStyle/>
          <a:p>
            <a:pPr algn="ctr"/>
            <a:r>
              <a:rPr lang="pt-BR" u="sng" dirty="0"/>
              <a:t>Desafio tecnologias educacionais</a:t>
            </a:r>
            <a:br>
              <a:rPr lang="pt-BR" u="sng" dirty="0"/>
            </a:br>
            <a:r>
              <a:rPr lang="pt-BR" u="sng" dirty="0"/>
              <a:t>1º Lugar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EB332-F272-4A13-A880-C882F28D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00" y="1582775"/>
            <a:ext cx="8114400" cy="2960400"/>
          </a:xfrm>
        </p:spPr>
        <p:txBody>
          <a:bodyPr/>
          <a:lstStyle/>
          <a:p>
            <a:endParaRPr lang="pt-BR" dirty="0"/>
          </a:p>
          <a:p>
            <a:pPr marL="101600" indent="0">
              <a:buNone/>
            </a:pPr>
            <a:r>
              <a:rPr lang="pt-BR" dirty="0"/>
              <a:t>Abordagem ADA, Distância sim, sozinhos nunca. Ferramentas e meios de manter um ambiente educacional ativo à distância.</a:t>
            </a:r>
            <a:r>
              <a:rPr lang="pt-BR" b="1" dirty="0"/>
              <a:t> – Paraná </a:t>
            </a:r>
            <a:endParaRPr lang="pt-BR" dirty="0"/>
          </a:p>
          <a:p>
            <a:pPr marL="101600" indent="0">
              <a:buNone/>
            </a:pPr>
            <a:r>
              <a:rPr lang="pt-BR" u="sng" dirty="0">
                <a:hlinkClick r:id="rId2"/>
              </a:rPr>
              <a:t>https://youtu.be/O0x8Ldg5KQM</a:t>
            </a:r>
            <a:endParaRPr lang="pt-BR" u="sng" dirty="0"/>
          </a:p>
          <a:p>
            <a:pPr marL="101600" indent="0">
              <a:buNone/>
            </a:pPr>
            <a:endParaRPr lang="pt-BR" dirty="0"/>
          </a:p>
          <a:p>
            <a:pPr marL="101600" indent="0">
              <a:buNone/>
            </a:pPr>
            <a:r>
              <a:rPr lang="pt-BR" b="1" dirty="0"/>
              <a:t>KLEBER LOPES PETRY</a:t>
            </a:r>
            <a:r>
              <a:rPr lang="pt-BR" dirty="0"/>
              <a:t> - Maringá CTM</a:t>
            </a:r>
          </a:p>
          <a:p>
            <a:pPr marL="101600" indent="0">
              <a:buNone/>
            </a:pPr>
            <a:r>
              <a:rPr lang="pt-BR" b="1" dirty="0"/>
              <a:t>EMERSON AMARAL</a:t>
            </a:r>
            <a:r>
              <a:rPr lang="pt-BR" dirty="0"/>
              <a:t> - SENAI - Maringá CTM</a:t>
            </a:r>
          </a:p>
          <a:p>
            <a:pPr marL="10160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23EEA-DDB8-4157-8BE5-FD49380A5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 dirty="0"/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30973E02-E9C4-4068-A706-0A2F4994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23" y="306297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700DD9-4DC9-409A-A1AB-CF19FC1833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41034" y="2026936"/>
            <a:ext cx="4560850" cy="1089627"/>
          </a:xfrm>
        </p:spPr>
        <p:txBody>
          <a:bodyPr/>
          <a:lstStyle/>
          <a:p>
            <a:pPr marL="101600" indent="0">
              <a:buNone/>
            </a:pPr>
            <a:r>
              <a:rPr lang="pt-BR" sz="2800" dirty="0"/>
              <a:t>E agora vamos aos desafios</a:t>
            </a:r>
          </a:p>
          <a:p>
            <a:pPr marL="101600" indent="0">
              <a:buNone/>
            </a:pPr>
            <a:r>
              <a:rPr lang="pt-BR" sz="2800" dirty="0"/>
              <a:t> destinados aos alunos ...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40FA7F-26CF-4E7D-BFE3-2DF802042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76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3F5A-E727-4310-B466-34634EF9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9" y="1021023"/>
            <a:ext cx="8865219" cy="665100"/>
          </a:xfrm>
        </p:spPr>
        <p:txBody>
          <a:bodyPr/>
          <a:lstStyle/>
          <a:p>
            <a:r>
              <a:rPr lang="pt-BR" sz="2700" u="sng" dirty="0"/>
              <a:t>Desafio como manter a mente saudável em tempos de pandemia 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EB332-F272-4A13-A880-C882F28D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00" y="1582775"/>
            <a:ext cx="8114400" cy="3484476"/>
          </a:xfrm>
        </p:spPr>
        <p:txBody>
          <a:bodyPr/>
          <a:lstStyle/>
          <a:p>
            <a:pPr marL="101600" indent="0">
              <a:buNone/>
            </a:pPr>
            <a:r>
              <a:rPr lang="pt-BR" b="1" dirty="0"/>
              <a:t>DESAFHEY - Minas Gerais – Governador Valadares</a:t>
            </a:r>
            <a:endParaRPr lang="pt-BR" dirty="0"/>
          </a:p>
          <a:p>
            <a:pPr marL="101600" indent="0">
              <a:buNone/>
            </a:pPr>
            <a:r>
              <a:rPr lang="pt-BR" u="sng" dirty="0">
                <a:hlinkClick r:id="rId2"/>
              </a:rPr>
              <a:t>https://www.youtube.com/watch?v=IBJQndult84&amp;feature=youtu.be</a:t>
            </a:r>
            <a:endParaRPr lang="pt-BR" u="sng" dirty="0"/>
          </a:p>
          <a:p>
            <a:pPr marL="101600" indent="0">
              <a:buNone/>
            </a:pPr>
            <a:endParaRPr lang="pt-BR" dirty="0"/>
          </a:p>
          <a:p>
            <a:pPr marL="101600" indent="0">
              <a:buNone/>
            </a:pPr>
            <a:r>
              <a:rPr lang="pt-BR" sz="1600" dirty="0"/>
              <a:t>GABRIEL PEREIRA</a:t>
            </a:r>
          </a:p>
          <a:p>
            <a:pPr marL="101600" indent="0">
              <a:buNone/>
            </a:pPr>
            <a:r>
              <a:rPr lang="pt-BR" sz="1600" dirty="0"/>
              <a:t>ANTONIO CAETANO</a:t>
            </a:r>
            <a:br>
              <a:rPr lang="pt-BR" sz="1600" b="1" dirty="0"/>
            </a:br>
            <a:r>
              <a:rPr lang="pt-BR" sz="1600" dirty="0"/>
              <a:t>VICTOR ARAUJO SILVA</a:t>
            </a:r>
          </a:p>
          <a:p>
            <a:pPr marL="101600" indent="0">
              <a:buNone/>
            </a:pPr>
            <a:r>
              <a:rPr lang="pt-BR" sz="1600" dirty="0"/>
              <a:t>PEDRO MARQUES</a:t>
            </a:r>
          </a:p>
          <a:p>
            <a:pPr marL="101600" indent="0">
              <a:buNone/>
            </a:pPr>
            <a:r>
              <a:rPr lang="pt-BR" sz="1600" b="1" dirty="0"/>
              <a:t>ORIENTADOR: </a:t>
            </a:r>
            <a:r>
              <a:rPr lang="pt-BR" sz="1600" dirty="0"/>
              <a:t>WELINGTON GARCIAS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23EEA-DDB8-4157-8BE5-FD49380A5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 dirty="0"/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71AD062-5EEB-469B-B276-2A24B422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30" y="2862546"/>
            <a:ext cx="2188654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3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3F5A-E727-4310-B466-34634EF9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16" y="1048151"/>
            <a:ext cx="8865219" cy="665100"/>
          </a:xfrm>
        </p:spPr>
        <p:txBody>
          <a:bodyPr/>
          <a:lstStyle/>
          <a:p>
            <a:r>
              <a:rPr lang="pt-BR" sz="2700" u="sng" dirty="0"/>
              <a:t>Desafio como estudar ou não diminuir o ritmo dos estudos enquanto passamos por uma pandemia?</a:t>
            </a:r>
            <a:br>
              <a:rPr lang="pt-BR" sz="2700" u="sng" dirty="0"/>
            </a:br>
            <a:endParaRPr lang="pt-BR" sz="2700" u="sng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EB332-F272-4A13-A880-C882F28D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84" y="1713251"/>
            <a:ext cx="8114400" cy="2960400"/>
          </a:xfrm>
        </p:spPr>
        <p:txBody>
          <a:bodyPr/>
          <a:lstStyle/>
          <a:p>
            <a:pPr marL="101600" indent="0">
              <a:buNone/>
            </a:pPr>
            <a:r>
              <a:rPr lang="pt-BR" b="1" dirty="0">
                <a:hlinkClick r:id="rId2"/>
              </a:rPr>
              <a:t>Home </a:t>
            </a:r>
            <a:r>
              <a:rPr lang="pt-BR" b="1" dirty="0" err="1">
                <a:hlinkClick r:id="rId2"/>
              </a:rPr>
              <a:t>Study</a:t>
            </a:r>
            <a:r>
              <a:rPr lang="pt-BR" b="1" dirty="0"/>
              <a:t> - Santa Catarina - Brusque</a:t>
            </a:r>
            <a:endParaRPr lang="pt-BR" dirty="0"/>
          </a:p>
          <a:p>
            <a:pPr marL="101600" indent="0">
              <a:buNone/>
            </a:pPr>
            <a:r>
              <a:rPr lang="pt-BR" u="sng" dirty="0">
                <a:hlinkClick r:id="rId3"/>
              </a:rPr>
              <a:t>https://youtu.be/BICx7zJLleA</a:t>
            </a:r>
            <a:endParaRPr lang="pt-BR" dirty="0"/>
          </a:p>
          <a:p>
            <a:pPr marL="101600" indent="0">
              <a:buNone/>
            </a:pPr>
            <a:br>
              <a:rPr lang="pt-BR" dirty="0"/>
            </a:br>
            <a:r>
              <a:rPr lang="pt-BR" dirty="0"/>
              <a:t>EDGAR PAVESI</a:t>
            </a:r>
          </a:p>
          <a:p>
            <a:pPr marL="101600" indent="0">
              <a:buNone/>
            </a:pPr>
            <a:r>
              <a:rPr lang="pt-BR" dirty="0"/>
              <a:t>MATHEUS WINTER</a:t>
            </a:r>
          </a:p>
          <a:p>
            <a:pPr marL="101600" indent="0">
              <a:buNone/>
            </a:pPr>
            <a:r>
              <a:rPr lang="pt-BR" b="1" dirty="0"/>
              <a:t>Orientador:</a:t>
            </a:r>
            <a:r>
              <a:rPr lang="pt-BR" dirty="0"/>
              <a:t> WAGNER CORREIA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23EEA-DDB8-4157-8BE5-FD49380A5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 dirty="0"/>
          </a:p>
        </p:txBody>
      </p:sp>
      <p:pic>
        <p:nvPicPr>
          <p:cNvPr id="6" name="Imagem 5">
            <a:hlinkClick r:id="rId3"/>
            <a:extLst>
              <a:ext uri="{FF2B5EF4-FFF2-40B4-BE49-F238E27FC236}">
                <a16:creationId xmlns:a16="http://schemas.microsoft.com/office/drawing/2014/main" id="{C327A38B-DB91-443F-B00C-89FF6D9EE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14" y="2396813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3F5A-E727-4310-B466-34634EF9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0" y="1009872"/>
            <a:ext cx="8865219" cy="665100"/>
          </a:xfrm>
        </p:spPr>
        <p:txBody>
          <a:bodyPr/>
          <a:lstStyle/>
          <a:p>
            <a:r>
              <a:rPr lang="pt-BR" sz="3200" dirty="0"/>
              <a:t>Como ter uma indústria sem contaminação e sem perder sua produtividade no período de uma pandemia?</a:t>
            </a:r>
            <a:br>
              <a:rPr lang="pt-BR" sz="2700" u="sng" dirty="0"/>
            </a:br>
            <a:endParaRPr lang="pt-BR" sz="2700" u="sng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EB332-F272-4A13-A880-C882F28D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082" y="2040673"/>
            <a:ext cx="8103301" cy="2943922"/>
          </a:xfrm>
        </p:spPr>
        <p:txBody>
          <a:bodyPr/>
          <a:lstStyle/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b="1" dirty="0"/>
              <a:t>AntiCovid-19 - Minas Gerais - Timóteo</a:t>
            </a:r>
            <a:endParaRPr lang="pt-BR" dirty="0"/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u="sng" dirty="0">
                <a:hlinkClick r:id="rId2"/>
              </a:rPr>
              <a:t>https://youtu.be/LXOrP-nwpnM</a:t>
            </a:r>
            <a:endParaRPr lang="pt-BR" u="sng" dirty="0"/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AKIMY VITORIA DE SOUSA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AFONSO HENRIQUE ALVES SILVA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AMANDA DE SOUZA FERREIRA SILVA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MATHEUS FIGUEIREDO FREITAS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JOÃO VITOR DA SILVA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b="1" dirty="0"/>
              <a:t>Orientador:</a:t>
            </a:r>
            <a:r>
              <a:rPr lang="pt-BR" dirty="0"/>
              <a:t> MARIO MOTA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23EEA-DDB8-4157-8BE5-FD49380A5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 dirty="0"/>
          </a:p>
        </p:txBody>
      </p:sp>
      <p:pic>
        <p:nvPicPr>
          <p:cNvPr id="6" name="Imagem 5">
            <a:hlinkClick r:id="rId2"/>
            <a:extLst>
              <a:ext uri="{FF2B5EF4-FFF2-40B4-BE49-F238E27FC236}">
                <a16:creationId xmlns:a16="http://schemas.microsoft.com/office/drawing/2014/main" id="{61CFC18F-6E14-4CD0-9405-7BCF88B8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30" y="2862546"/>
            <a:ext cx="2188654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EF4CF8-5B96-49D1-84C9-229EB62E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903" y="1527018"/>
            <a:ext cx="8642194" cy="3245703"/>
          </a:xfrm>
        </p:spPr>
        <p:txBody>
          <a:bodyPr/>
          <a:lstStyle/>
          <a:p>
            <a:pPr marL="101600" indent="0">
              <a:buNone/>
            </a:pPr>
            <a:r>
              <a:rPr lang="pt-BR" sz="2400" dirty="0">
                <a:latin typeface="Elephant" panose="02020904090505020303" pitchFamily="18" charset="0"/>
              </a:rPr>
              <a:t>Obrigada a todos os participantes alunos, docentes e interlocutores ... </a:t>
            </a:r>
          </a:p>
          <a:p>
            <a:pPr marL="101600" indent="0">
              <a:buNone/>
            </a:pPr>
            <a:endParaRPr lang="pt-BR" dirty="0"/>
          </a:p>
          <a:p>
            <a:pPr marL="101600" indent="0">
              <a:buNone/>
            </a:pPr>
            <a:r>
              <a:rPr lang="pt-BR" dirty="0">
                <a:latin typeface="Eras Demi ITC" panose="020B0805030504020804" pitchFamily="34" charset="0"/>
              </a:rPr>
              <a:t>Recebemos muitas propostas de solução fabulosas e que tem potencial de se transformar em produtos em breve ... </a:t>
            </a:r>
          </a:p>
          <a:p>
            <a:pPr marL="101600" indent="0">
              <a:buNone/>
            </a:pPr>
            <a:r>
              <a:rPr lang="pt-BR" dirty="0">
                <a:latin typeface="Eras Demi ITC" panose="020B0805030504020804" pitchFamily="34" charset="0"/>
              </a:rPr>
              <a:t>Não deixem essas ideias morrerem !!!</a:t>
            </a:r>
          </a:p>
          <a:p>
            <a:pPr marL="101600" indent="0" algn="r">
              <a:buNone/>
            </a:pPr>
            <a:r>
              <a:rPr lang="pt-BR" sz="2800" b="1" dirty="0"/>
              <a:t>Inovar exige persistência !</a:t>
            </a:r>
          </a:p>
          <a:p>
            <a:pPr marL="10160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0AA537-2EC1-4D1F-A7AB-48D76E8FB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32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9AB736-F76A-4FFD-8E20-90A87694BF5D}"/>
              </a:ext>
            </a:extLst>
          </p:cNvPr>
          <p:cNvSpPr/>
          <p:nvPr/>
        </p:nvSpPr>
        <p:spPr>
          <a:xfrm>
            <a:off x="135071" y="1420574"/>
            <a:ext cx="1921729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r>
              <a:rPr lang="en" sz="2000" b="1" dirty="0">
                <a:solidFill>
                  <a:schemeClr val="bg1"/>
                </a:solidFill>
              </a:rPr>
              <a:t>GP </a:t>
            </a:r>
            <a:r>
              <a:rPr lang="pt-BR" sz="2000" b="1" dirty="0">
                <a:solidFill>
                  <a:schemeClr val="bg1"/>
                </a:solidFill>
              </a:rPr>
              <a:t>Senai - buscando soluções </a:t>
            </a:r>
            <a:r>
              <a:rPr lang="en" sz="2000" b="1" dirty="0">
                <a:solidFill>
                  <a:schemeClr val="bg1"/>
                </a:solidFill>
              </a:rPr>
              <a:t>em tempo de pandemia </a:t>
            </a:r>
            <a:r>
              <a:rPr lang="pt-BR" sz="2000" b="1" dirty="0">
                <a:solidFill>
                  <a:schemeClr val="bg1"/>
                </a:solidFill>
              </a:rPr>
              <a:t>de COVID - 19</a:t>
            </a: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Abel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sz="7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F07DA3C-4084-46A9-9953-85EC27980D68}"/>
              </a:ext>
            </a:extLst>
          </p:cNvPr>
          <p:cNvSpPr txBox="1"/>
          <p:nvPr/>
        </p:nvSpPr>
        <p:spPr>
          <a:xfrm>
            <a:off x="2290044" y="910225"/>
            <a:ext cx="7087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/>
                </a:solidFill>
                <a:latin typeface="Eras Bold ITC" panose="020B0907030504020204" pitchFamily="34" charset="0"/>
                <a:sym typeface="Encode Sans Semi Condensed Light"/>
              </a:rPr>
              <a:t>Público participante: Alunos SENAI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18" name="Google Shape;746;p20">
            <a:extLst>
              <a:ext uri="{FF2B5EF4-FFF2-40B4-BE49-F238E27FC236}">
                <a16:creationId xmlns:a16="http://schemas.microsoft.com/office/drawing/2014/main" id="{3431A764-CECB-44FA-A124-892EFFF36878}"/>
              </a:ext>
            </a:extLst>
          </p:cNvPr>
          <p:cNvSpPr txBox="1">
            <a:spLocks/>
          </p:cNvSpPr>
          <p:nvPr/>
        </p:nvSpPr>
        <p:spPr>
          <a:xfrm>
            <a:off x="2535371" y="635620"/>
            <a:ext cx="6608629" cy="455249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0" indent="0" defTabSz="914400">
              <a:buNone/>
            </a:pPr>
            <a:r>
              <a:rPr lang="en-US" sz="1900" b="1" dirty="0">
                <a:solidFill>
                  <a:schemeClr val="bg1"/>
                </a:solidFill>
              </a:rPr>
              <a:t>DESAFIOS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Como </a:t>
            </a:r>
            <a:r>
              <a:rPr lang="pt-BR" sz="1900" dirty="0">
                <a:solidFill>
                  <a:schemeClr val="bg1"/>
                </a:solidFill>
              </a:rPr>
              <a:t>estudar</a:t>
            </a:r>
            <a:r>
              <a:rPr lang="en-US" sz="1900" dirty="0">
                <a:solidFill>
                  <a:schemeClr val="bg1"/>
                </a:solidFill>
              </a:rPr>
              <a:t> e </a:t>
            </a:r>
            <a:r>
              <a:rPr lang="pt-BR" sz="1900" dirty="0">
                <a:solidFill>
                  <a:schemeClr val="bg1"/>
                </a:solidFill>
              </a:rPr>
              <a:t>não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pt-BR" sz="1900" dirty="0">
                <a:solidFill>
                  <a:schemeClr val="bg1"/>
                </a:solidFill>
              </a:rPr>
              <a:t>diminuir</a:t>
            </a:r>
            <a:r>
              <a:rPr lang="en-US" sz="1900" dirty="0">
                <a:solidFill>
                  <a:schemeClr val="bg1"/>
                </a:solidFill>
              </a:rPr>
              <a:t> o </a:t>
            </a:r>
            <a:r>
              <a:rPr lang="en-US" sz="1900" dirty="0" err="1">
                <a:solidFill>
                  <a:schemeClr val="bg1"/>
                </a:solidFill>
              </a:rPr>
              <a:t>ritmo</a:t>
            </a:r>
            <a:r>
              <a:rPr lang="en-US" sz="1900" dirty="0">
                <a:solidFill>
                  <a:schemeClr val="bg1"/>
                </a:solidFill>
              </a:rPr>
              <a:t> dos </a:t>
            </a:r>
            <a:r>
              <a:rPr lang="en-US" sz="1900" dirty="0" err="1">
                <a:solidFill>
                  <a:schemeClr val="bg1"/>
                </a:solidFill>
              </a:rPr>
              <a:t>estudos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enquanto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passamos</a:t>
            </a:r>
            <a:r>
              <a:rPr lang="en-US" sz="1900" dirty="0">
                <a:solidFill>
                  <a:schemeClr val="bg1"/>
                </a:solidFill>
              </a:rPr>
              <a:t> por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pandemia</a:t>
            </a:r>
            <a:r>
              <a:rPr lang="en-US" sz="1900" dirty="0">
                <a:solidFill>
                  <a:schemeClr val="bg1"/>
                </a:solidFill>
              </a:rPr>
              <a:t>?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Como </a:t>
            </a:r>
            <a:r>
              <a:rPr lang="en-US" sz="1900" dirty="0" err="1">
                <a:solidFill>
                  <a:schemeClr val="bg1"/>
                </a:solidFill>
              </a:rPr>
              <a:t>ter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indústria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contaminação</a:t>
            </a:r>
            <a:r>
              <a:rPr lang="en-US" sz="1900" dirty="0">
                <a:solidFill>
                  <a:schemeClr val="bg1"/>
                </a:solidFill>
              </a:rPr>
              <a:t> e </a:t>
            </a:r>
            <a:r>
              <a:rPr lang="en-US" sz="1900" dirty="0" err="1">
                <a:solidFill>
                  <a:schemeClr val="bg1"/>
                </a:solidFill>
              </a:rPr>
              <a:t>sem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perder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sua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produtividade</a:t>
            </a:r>
            <a:r>
              <a:rPr lang="en-US" sz="1900" dirty="0">
                <a:solidFill>
                  <a:schemeClr val="bg1"/>
                </a:solidFill>
              </a:rPr>
              <a:t> no </a:t>
            </a:r>
            <a:r>
              <a:rPr lang="en-US" sz="1900" dirty="0" err="1">
                <a:solidFill>
                  <a:schemeClr val="bg1"/>
                </a:solidFill>
              </a:rPr>
              <a:t>período</a:t>
            </a:r>
            <a:r>
              <a:rPr lang="en-US" sz="1900" dirty="0">
                <a:solidFill>
                  <a:schemeClr val="bg1"/>
                </a:solidFill>
              </a:rPr>
              <a:t> de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pandemia</a:t>
            </a:r>
            <a:r>
              <a:rPr lang="en-US" sz="1900" dirty="0">
                <a:solidFill>
                  <a:schemeClr val="bg1"/>
                </a:solidFill>
              </a:rPr>
              <a:t>?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Como </a:t>
            </a:r>
            <a:r>
              <a:rPr lang="en-US" sz="1900" dirty="0" err="1">
                <a:solidFill>
                  <a:schemeClr val="bg1"/>
                </a:solidFill>
              </a:rPr>
              <a:t>manter</a:t>
            </a:r>
            <a:r>
              <a:rPr lang="en-US" sz="1900" dirty="0">
                <a:solidFill>
                  <a:schemeClr val="bg1"/>
                </a:solidFill>
              </a:rPr>
              <a:t> a </a:t>
            </a:r>
            <a:r>
              <a:rPr lang="en-US" sz="1900" dirty="0" err="1">
                <a:solidFill>
                  <a:schemeClr val="bg1"/>
                </a:solidFill>
              </a:rPr>
              <a:t>mente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saudável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enquanto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passamos</a:t>
            </a:r>
            <a:r>
              <a:rPr lang="en-US" sz="1900" dirty="0">
                <a:solidFill>
                  <a:schemeClr val="bg1"/>
                </a:solidFill>
              </a:rPr>
              <a:t> por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pandemia</a:t>
            </a:r>
            <a:r>
              <a:rPr lang="en-US" sz="1900" dirty="0">
                <a:solidFill>
                  <a:schemeClr val="bg1"/>
                </a:solidFill>
              </a:rPr>
              <a:t>?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69671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9AB736-F76A-4FFD-8E20-90A87694BF5D}"/>
              </a:ext>
            </a:extLst>
          </p:cNvPr>
          <p:cNvSpPr/>
          <p:nvPr/>
        </p:nvSpPr>
        <p:spPr>
          <a:xfrm>
            <a:off x="326064" y="1421390"/>
            <a:ext cx="2067266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r>
              <a:rPr lang="en" sz="2000" dirty="0">
                <a:solidFill>
                  <a:schemeClr val="bg1"/>
                </a:solidFill>
              </a:rPr>
              <a:t>GP </a:t>
            </a:r>
            <a:r>
              <a:rPr lang="pt-BR" sz="2000" dirty="0">
                <a:solidFill>
                  <a:schemeClr val="bg1"/>
                </a:solidFill>
              </a:rPr>
              <a:t>Senai - buscando soluções </a:t>
            </a:r>
            <a:r>
              <a:rPr lang="en" sz="2000" dirty="0">
                <a:solidFill>
                  <a:schemeClr val="bg1"/>
                </a:solidFill>
              </a:rPr>
              <a:t>em tempo de pandemia </a:t>
            </a:r>
            <a:r>
              <a:rPr lang="pt-BR" sz="2000" dirty="0">
                <a:solidFill>
                  <a:schemeClr val="bg1"/>
                </a:solidFill>
              </a:rPr>
              <a:t>de COVID - 19</a:t>
            </a:r>
            <a:endParaRPr lang="en-US" sz="2000" b="1" kern="1200" dirty="0">
              <a:solidFill>
                <a:srgbClr val="FFFFFF"/>
              </a:solidFill>
              <a:sym typeface="Abel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sz="700"/>
          </a:p>
        </p:txBody>
      </p:sp>
      <p:sp>
        <p:nvSpPr>
          <p:cNvPr id="11" name="Google Shape;746;p20">
            <a:extLst>
              <a:ext uri="{FF2B5EF4-FFF2-40B4-BE49-F238E27FC236}">
                <a16:creationId xmlns:a16="http://schemas.microsoft.com/office/drawing/2014/main" id="{9C7A8E33-A11E-46BE-895B-A695F5DB9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21980" y="999719"/>
            <a:ext cx="6122019" cy="41892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0" defTabSz="914400">
              <a:buNone/>
            </a:pPr>
            <a:r>
              <a:rPr lang="en-US" b="1" dirty="0"/>
              <a:t>  DESAFIO</a:t>
            </a:r>
          </a:p>
          <a:p>
            <a:pPr marL="0" indent="0" defTabSz="914400">
              <a:buNone/>
            </a:pPr>
            <a:endParaRPr lang="en-US" b="1" dirty="0"/>
          </a:p>
          <a:p>
            <a:pPr lvl="0" indent="-2286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Que ferramentas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educacionais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inovadoras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podem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ser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utilizadas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em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tempo de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pandemia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?</a:t>
            </a:r>
          </a:p>
          <a:p>
            <a:pPr marL="0" lvl="0" indent="0" defTabSz="91440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DEF3720-DB63-4E38-A753-761DAB0A1F4D}"/>
              </a:ext>
            </a:extLst>
          </p:cNvPr>
          <p:cNvSpPr/>
          <p:nvPr/>
        </p:nvSpPr>
        <p:spPr>
          <a:xfrm>
            <a:off x="1761202" y="928921"/>
            <a:ext cx="628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Eras Bold ITC" panose="020B0907030504020204" pitchFamily="34" charset="0"/>
                <a:sym typeface="Encode Sans Semi Condensed Light"/>
              </a:rPr>
              <a:t>Público participante: DOCENTES SENAI</a:t>
            </a:r>
          </a:p>
        </p:txBody>
      </p:sp>
    </p:spTree>
    <p:extLst>
      <p:ext uri="{BB962C8B-B14F-4D97-AF65-F5344CB8AC3E}">
        <p14:creationId xmlns:p14="http://schemas.microsoft.com/office/powerpoint/2010/main" val="297903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9C43F-950E-4C9A-B411-E2FA5869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Lives</a:t>
            </a:r>
            <a:r>
              <a:rPr lang="pt-BR" dirty="0"/>
              <a:t> educacionais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59771E-E644-4150-A864-25C63C7DBF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7204" y="2325138"/>
            <a:ext cx="8325880" cy="2545313"/>
          </a:xfrm>
        </p:spPr>
        <p:txBody>
          <a:bodyPr numCol="2"/>
          <a:lstStyle/>
          <a:p>
            <a:pPr marL="101600" indent="0">
              <a:buNone/>
            </a:pPr>
            <a:r>
              <a:rPr lang="pt-BR" dirty="0"/>
              <a:t>Temas Abordados:</a:t>
            </a:r>
          </a:p>
          <a:p>
            <a:r>
              <a:rPr lang="pt-BR" dirty="0"/>
              <a:t>Apresentação do Desafio</a:t>
            </a:r>
          </a:p>
          <a:p>
            <a:r>
              <a:rPr lang="pt-BR" dirty="0"/>
              <a:t>Como entender um problema</a:t>
            </a:r>
          </a:p>
          <a:p>
            <a:r>
              <a:rPr lang="pt-BR" dirty="0"/>
              <a:t>Criatividade</a:t>
            </a:r>
          </a:p>
          <a:p>
            <a:r>
              <a:rPr lang="pt-BR" dirty="0" err="1"/>
              <a:t>Pitch</a:t>
            </a:r>
            <a:endParaRPr lang="pt-BR" dirty="0"/>
          </a:p>
          <a:p>
            <a:r>
              <a:rPr lang="pt-BR" dirty="0" err="1"/>
              <a:t>Canvas</a:t>
            </a:r>
            <a:endParaRPr lang="pt-BR" dirty="0"/>
          </a:p>
          <a:p>
            <a:r>
              <a:rPr lang="pt-BR" dirty="0"/>
              <a:t>Como não deixar as ideias morrerem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D8C014-9633-4F14-AA00-580260B68C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E04F0E-A232-4D26-A6A3-D175C7C19701}"/>
              </a:ext>
            </a:extLst>
          </p:cNvPr>
          <p:cNvSpPr txBox="1"/>
          <p:nvPr/>
        </p:nvSpPr>
        <p:spPr>
          <a:xfrm>
            <a:off x="514800" y="1663418"/>
            <a:ext cx="7203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  <a:buFont typeface="Encode Sans Semi Condensed Light"/>
              <a:buChar char="▸"/>
            </a:pPr>
            <a:r>
              <a:rPr lang="pt-BR" sz="2000" dirty="0">
                <a:solidFill>
                  <a:schemeClr val="lt1"/>
                </a:solidFill>
                <a:latin typeface="Encode Sans Semi Condensed Light"/>
                <a:sym typeface="Encode Sans Semi Condensed Light"/>
              </a:rPr>
              <a:t>5 </a:t>
            </a:r>
            <a:r>
              <a:rPr lang="pt-BR" sz="2000" dirty="0" err="1">
                <a:solidFill>
                  <a:schemeClr val="lt1"/>
                </a:solidFill>
                <a:latin typeface="Encode Sans Semi Condensed Light"/>
                <a:sym typeface="Encode Sans Semi Condensed Light"/>
              </a:rPr>
              <a:t>Lives</a:t>
            </a:r>
            <a:r>
              <a:rPr lang="pt-BR" sz="2000" dirty="0">
                <a:solidFill>
                  <a:schemeClr val="lt1"/>
                </a:solidFill>
                <a:latin typeface="Encode Sans Semi Condensed Light"/>
                <a:sym typeface="Encode Sans Semi Condensed Light"/>
              </a:rPr>
              <a:t> via Youtube e Zoom totalizando 3.522 </a:t>
            </a:r>
            <a:r>
              <a:rPr lang="pt-BR" sz="2000" dirty="0" err="1">
                <a:solidFill>
                  <a:schemeClr val="lt1"/>
                </a:solidFill>
                <a:latin typeface="Encode Sans Semi Condensed Light"/>
                <a:sym typeface="Encode Sans Semi Condensed Light"/>
              </a:rPr>
              <a:t>views</a:t>
            </a:r>
            <a:r>
              <a:rPr lang="pt-BR" sz="2000" dirty="0">
                <a:solidFill>
                  <a:schemeClr val="lt1"/>
                </a:solidFill>
                <a:latin typeface="Encode Sans Semi Condensed Light"/>
                <a:sym typeface="Encode Sans Semi Condensed Light"/>
              </a:rPr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83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8739B-6674-4DA6-ABB5-4478754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219092"/>
            <a:ext cx="2852868" cy="1416205"/>
          </a:xfrm>
        </p:spPr>
        <p:txBody>
          <a:bodyPr/>
          <a:lstStyle/>
          <a:p>
            <a:r>
              <a:rPr lang="pt-BR" dirty="0"/>
              <a:t>Participação </a:t>
            </a:r>
            <a:br>
              <a:rPr lang="pt-BR" dirty="0"/>
            </a:br>
            <a:r>
              <a:rPr lang="pt-BR" dirty="0"/>
              <a:t>de</a:t>
            </a:r>
            <a:br>
              <a:rPr lang="pt-BR" dirty="0"/>
            </a:br>
            <a:r>
              <a:rPr lang="pt-BR" dirty="0"/>
              <a:t>16 </a:t>
            </a:r>
            <a:r>
              <a:rPr lang="pt-BR" dirty="0" err="1"/>
              <a:t>DRs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33FD99-03C2-483B-9A3C-E9D61A9BAF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0DD109-CB32-40B8-B7F9-D10E41937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103429"/>
              </p:ext>
            </p:extLst>
          </p:nvPr>
        </p:nvGraphicFramePr>
        <p:xfrm>
          <a:off x="3048000" y="342950"/>
          <a:ext cx="6096000" cy="44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25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54746-E912-4623-BC97-53C185A0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banca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8871DE-49C7-4205-AF14-354E66862C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7795" y="1910051"/>
            <a:ext cx="8183157" cy="2960400"/>
          </a:xfrm>
        </p:spPr>
        <p:txBody>
          <a:bodyPr/>
          <a:lstStyle/>
          <a:p>
            <a:r>
              <a:rPr lang="pt-BR" dirty="0"/>
              <a:t>Cada uma das 441 soluções foi avaliada por, pelo menos, 2 especialistas. </a:t>
            </a:r>
          </a:p>
          <a:p>
            <a:endParaRPr lang="pt-BR" dirty="0"/>
          </a:p>
          <a:p>
            <a:r>
              <a:rPr lang="pt-BR" dirty="0"/>
              <a:t>A banca desse desafio realizou mais de 890 avaliações.</a:t>
            </a:r>
          </a:p>
          <a:p>
            <a:pPr marL="101600" indent="0">
              <a:buNone/>
            </a:pPr>
            <a:endParaRPr lang="pt-BR" dirty="0"/>
          </a:p>
          <a:p>
            <a:r>
              <a:rPr lang="pt-BR" dirty="0"/>
              <a:t>A banca avaliadora contou com 34 especialistas.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1FEA12-8DA9-4610-BCF4-ECADFC2A9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087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5D7E0-618A-48DD-B9B8-A69F15D9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prêmios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22D505-3E3D-4E3D-BA67-54CD3E8D8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724" y="1582775"/>
            <a:ext cx="7995330" cy="2494685"/>
          </a:xfrm>
        </p:spPr>
        <p:txBody>
          <a:bodyPr/>
          <a:lstStyle/>
          <a:p>
            <a:r>
              <a:rPr lang="pt-BR" dirty="0"/>
              <a:t>Desafios para alunos: S10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F4174C-BE4D-4CD2-8EA2-3D9CBFCC16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pic>
        <p:nvPicPr>
          <p:cNvPr id="1026" name="Picture 2" descr="Samsung Galaxy S10, S10+, S10e and S10 5G Review | Reparo de ...">
            <a:extLst>
              <a:ext uri="{FF2B5EF4-FFF2-40B4-BE49-F238E27FC236}">
                <a16:creationId xmlns:a16="http://schemas.microsoft.com/office/drawing/2014/main" id="{5553A780-ABA5-4DA1-BDE0-C8F79A2F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2" y="2108703"/>
            <a:ext cx="1669235" cy="22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27F4B2-5BB2-4943-A6F3-A30CABF5A99A}"/>
              </a:ext>
            </a:extLst>
          </p:cNvPr>
          <p:cNvSpPr txBox="1"/>
          <p:nvPr/>
        </p:nvSpPr>
        <p:spPr>
          <a:xfrm>
            <a:off x="4572000" y="1599813"/>
            <a:ext cx="409902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  <a:buFont typeface="Encode Sans Semi Condensed Light"/>
              <a:buChar char="▸"/>
            </a:pPr>
            <a:r>
              <a:rPr lang="pt-BR" sz="2000" dirty="0">
                <a:solidFill>
                  <a:schemeClr val="lt1"/>
                </a:solidFill>
                <a:latin typeface="Encode Sans Semi Condensed Light"/>
                <a:sym typeface="Encode Sans Semi Condensed Light"/>
              </a:rPr>
              <a:t>Desafios para docentes: S20</a:t>
            </a:r>
          </a:p>
          <a:p>
            <a:pPr marL="457200" indent="-355600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  <a:buFont typeface="Encode Sans Semi Condensed Light"/>
              <a:buChar char="▸"/>
            </a:pPr>
            <a:endParaRPr lang="pt-BR" sz="2000" dirty="0">
              <a:solidFill>
                <a:schemeClr val="lt1"/>
              </a:solidFill>
              <a:latin typeface="Encode Sans Semi Condensed Light"/>
              <a:sym typeface="Encode Sans Semi Condensed Light"/>
            </a:endParaRPr>
          </a:p>
          <a:p>
            <a:r>
              <a:rPr lang="pt-BR" dirty="0"/>
              <a:t> </a:t>
            </a:r>
          </a:p>
        </p:txBody>
      </p:sp>
      <p:pic>
        <p:nvPicPr>
          <p:cNvPr id="1028" name="Picture 4" descr="Smartphone Samsung Galaxy S20 128GB Tela 6.2&quot; 8GB RAM 64+12+12MP ...">
            <a:extLst>
              <a:ext uri="{FF2B5EF4-FFF2-40B4-BE49-F238E27FC236}">
                <a16:creationId xmlns:a16="http://schemas.microsoft.com/office/drawing/2014/main" id="{EE36CA8C-30B9-468B-AC3E-F8343B5E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01" y="2088486"/>
            <a:ext cx="2225647" cy="22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4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64D29C-1563-43B8-8ACC-D4FE5C19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68" y="1582775"/>
            <a:ext cx="8785816" cy="2960400"/>
          </a:xfrm>
        </p:spPr>
        <p:txBody>
          <a:bodyPr/>
          <a:lstStyle/>
          <a:p>
            <a:pPr marL="101600" indent="0">
              <a:lnSpc>
                <a:spcPct val="150000"/>
              </a:lnSpc>
              <a:buNone/>
            </a:pPr>
            <a:r>
              <a:rPr lang="pt-BR" sz="3200" dirty="0"/>
              <a:t>Vamos deixar de enrolação ... 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pt-BR" sz="3200" dirty="0"/>
              <a:t>E vamos conhecer os premiados ...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pt-BR" sz="3200" dirty="0"/>
              <a:t>Começando pelo desafio “tecnologias educacionais”...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16A886-B305-4880-9C8B-3828F1095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24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3F5A-E727-4310-B466-34634EF9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3" y="689074"/>
            <a:ext cx="6373800" cy="665100"/>
          </a:xfrm>
        </p:spPr>
        <p:txBody>
          <a:bodyPr/>
          <a:lstStyle/>
          <a:p>
            <a:pPr algn="ctr"/>
            <a:r>
              <a:rPr lang="pt-BR" u="sng" dirty="0"/>
              <a:t>Desafio tecnologias educacionais</a:t>
            </a:r>
            <a:br>
              <a:rPr lang="pt-BR" u="sng" dirty="0"/>
            </a:br>
            <a:r>
              <a:rPr lang="pt-BR" u="sng" dirty="0"/>
              <a:t>3º Lugar 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EB332-F272-4A13-A880-C882F28D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25" y="2039974"/>
            <a:ext cx="8114400" cy="3245703"/>
          </a:xfrm>
        </p:spPr>
        <p:txBody>
          <a:bodyPr/>
          <a:lstStyle/>
          <a:p>
            <a:pPr marL="101600" indent="0">
              <a:buNone/>
            </a:pPr>
            <a:r>
              <a:rPr lang="pt-BR" dirty="0">
                <a:hlinkClick r:id="rId2"/>
              </a:rPr>
              <a:t>Esfera da educação</a:t>
            </a:r>
            <a:r>
              <a:rPr lang="pt-BR" dirty="0"/>
              <a:t> - </a:t>
            </a:r>
            <a:r>
              <a:rPr lang="pt-BR" b="1" dirty="0"/>
              <a:t>Santa Catarina </a:t>
            </a:r>
            <a:endParaRPr lang="pt-BR" dirty="0"/>
          </a:p>
          <a:p>
            <a:pPr marL="101600" indent="0">
              <a:buNone/>
            </a:pPr>
            <a:r>
              <a:rPr lang="pt-BR" u="sng" dirty="0">
                <a:hlinkClick r:id="rId3"/>
              </a:rPr>
              <a:t>https://www.youtube.com/watch?v=31-t9PtsfGw</a:t>
            </a:r>
            <a:endParaRPr lang="pt-BR" dirty="0"/>
          </a:p>
          <a:p>
            <a:pPr marL="101600" indent="0">
              <a:buNone/>
            </a:pPr>
            <a:endParaRPr lang="pt-BR" b="1" dirty="0"/>
          </a:p>
          <a:p>
            <a:pPr marL="101600" indent="0">
              <a:buNone/>
            </a:pPr>
            <a:r>
              <a:rPr lang="pt-BR" b="1" dirty="0"/>
              <a:t>WAGNER CORREIA – </a:t>
            </a:r>
            <a:r>
              <a:rPr lang="pt-BR" dirty="0"/>
              <a:t>SENAI Brusque</a:t>
            </a:r>
          </a:p>
          <a:p>
            <a:pPr marL="101600" indent="0">
              <a:buNone/>
            </a:pPr>
            <a:r>
              <a:rPr lang="pt-BR" b="1" dirty="0"/>
              <a:t>ROSANI PEREIRA MARCARINI</a:t>
            </a:r>
            <a:r>
              <a:rPr lang="pt-BR" dirty="0"/>
              <a:t> - SENAI Brusque</a:t>
            </a: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723EEA-DDB8-4157-8BE5-FD49380A5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pic>
        <p:nvPicPr>
          <p:cNvPr id="6" name="Imagem 5">
            <a:hlinkClick r:id="rId3"/>
            <a:extLst>
              <a:ext uri="{FF2B5EF4-FFF2-40B4-BE49-F238E27FC236}">
                <a16:creationId xmlns:a16="http://schemas.microsoft.com/office/drawing/2014/main" id="{DF5D29BD-DEB8-4388-8482-A60850005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4" y="158277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85107"/>
      </p:ext>
    </p:extLst>
  </p:cSld>
  <p:clrMapOvr>
    <a:masterClrMapping/>
  </p:clrMapOvr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F2F3F5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525</Words>
  <Application>Microsoft Office PowerPoint</Application>
  <PresentationFormat>Apresentação na tela (16:9)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Abel</vt:lpstr>
      <vt:lpstr>Encode Sans Semi Condensed Light</vt:lpstr>
      <vt:lpstr>Eras Bold ITC</vt:lpstr>
      <vt:lpstr>Eras Demi ITC</vt:lpstr>
      <vt:lpstr>Arial</vt:lpstr>
      <vt:lpstr>Elephant</vt:lpstr>
      <vt:lpstr>Pandarus template</vt:lpstr>
      <vt:lpstr>GP Senai - buscando soluções em tempo de pandemia de COVID - 19</vt:lpstr>
      <vt:lpstr>Apresentação do PowerPoint</vt:lpstr>
      <vt:lpstr>Apresentação do PowerPoint</vt:lpstr>
      <vt:lpstr>Lives educacionais</vt:lpstr>
      <vt:lpstr>Participação  de 16 DRs</vt:lpstr>
      <vt:lpstr>A banca </vt:lpstr>
      <vt:lpstr>Os prêmios </vt:lpstr>
      <vt:lpstr>Apresentação do PowerPoint</vt:lpstr>
      <vt:lpstr>Desafio tecnologias educacionais 3º Lugar </vt:lpstr>
      <vt:lpstr>Desafio tecnologias educacionais 2º lugar  </vt:lpstr>
      <vt:lpstr>Desafio tecnologias educacionais 1º Lugar  </vt:lpstr>
      <vt:lpstr>Apresentação do PowerPoint</vt:lpstr>
      <vt:lpstr>Desafio como manter a mente saudável em tempos de pandemia ? </vt:lpstr>
      <vt:lpstr>Desafio como estudar ou não diminuir o ritmo dos estudos enquanto passamos por uma pandemia? </vt:lpstr>
      <vt:lpstr>Como ter uma indústria sem contaminação e sem perder sua produtividade no período de uma pandemia?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Senai - buscando soluções em tempo de pandemia de COVID - 19</dc:title>
  <dc:creator>Monica de Castro Mariano Carneiro</dc:creator>
  <cp:lastModifiedBy>Monica de Castro Mariano Carneiro</cp:lastModifiedBy>
  <cp:revision>53</cp:revision>
  <dcterms:modified xsi:type="dcterms:W3CDTF">2020-05-18T01:58:43Z</dcterms:modified>
</cp:coreProperties>
</file>