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ink/ink1.xml" ContentType="application/inkml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3" r:id="rId9"/>
    <p:sldId id="271" r:id="rId10"/>
    <p:sldId id="274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11671-036E-4EAC-B9BC-F6FACBE5D91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966E3-2670-4F8D-AAAC-F31D208423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baseline="0" dirty="0"/>
            <a:t>Ciência da Computação: </a:t>
          </a:r>
          <a:r>
            <a:rPr lang="pt-BR" sz="1800" baseline="0" dirty="0"/>
            <a:t>Fornece as bases para construir algoritmos, que são conjuntos de regras para resolver problemas e realizar tarefas. </a:t>
          </a:r>
          <a:endParaRPr lang="en-US" sz="1800" dirty="0"/>
        </a:p>
      </dgm:t>
    </dgm:pt>
    <dgm:pt modelId="{9E85BDFB-C174-4035-972E-E3E01AD03491}" type="parTrans" cxnId="{2DA6799F-F153-49CE-98E3-5D85E7C1078C}">
      <dgm:prSet/>
      <dgm:spPr/>
      <dgm:t>
        <a:bodyPr/>
        <a:lstStyle/>
        <a:p>
          <a:endParaRPr lang="en-US"/>
        </a:p>
      </dgm:t>
    </dgm:pt>
    <dgm:pt modelId="{F0FD46A8-A4A9-4BCB-ACA2-96E57715E7DE}" type="sibTrans" cxnId="{2DA6799F-F153-49CE-98E3-5D85E7C107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26F98A9-8782-46A1-BA5E-CBC11E9C17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baseline="0" dirty="0"/>
            <a:t>Matemática: </a:t>
          </a:r>
          <a:r>
            <a:rPr lang="pt-BR" sz="1800" baseline="0" dirty="0"/>
            <a:t>Através do uso de estatística, álgebra, cálculo e outras áreas, é possível desenvolver modelos que podem identificar padrões e fazer previsões.</a:t>
          </a:r>
          <a:endParaRPr lang="en-US" sz="1800" dirty="0"/>
        </a:p>
      </dgm:t>
    </dgm:pt>
    <dgm:pt modelId="{04B833F6-D7CA-4728-9573-3072C1EEA81E}" type="parTrans" cxnId="{201A0AC8-675D-4C80-97AD-0C7E79D84149}">
      <dgm:prSet/>
      <dgm:spPr/>
      <dgm:t>
        <a:bodyPr/>
        <a:lstStyle/>
        <a:p>
          <a:endParaRPr lang="en-US"/>
        </a:p>
      </dgm:t>
    </dgm:pt>
    <dgm:pt modelId="{3DBB4FAE-83B8-45DA-BE32-4626A4E34BFF}" type="sibTrans" cxnId="{201A0AC8-675D-4C80-97AD-0C7E79D841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958105-5233-406D-91AA-BBEF0F13D7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baseline="0" dirty="0"/>
            <a:t>Engenharia de Dados: </a:t>
          </a:r>
          <a:r>
            <a:rPr lang="pt-BR" sz="1800" baseline="0" dirty="0"/>
            <a:t>Trata da preparação de dados, garantindo que eles estejam organizados e limpos para que os algoritmos de IA possam trabalhar de forma eficaz. Dados são o combustível para a IA; sem eles, não há aprendizado.</a:t>
          </a:r>
          <a:endParaRPr lang="en-US" sz="1800" dirty="0"/>
        </a:p>
      </dgm:t>
    </dgm:pt>
    <dgm:pt modelId="{45253E3D-375E-4692-8FCE-4DAD48801B60}" type="parTrans" cxnId="{183D3B2A-6B1A-4FE0-9B39-CCF80778A72E}">
      <dgm:prSet/>
      <dgm:spPr/>
      <dgm:t>
        <a:bodyPr/>
        <a:lstStyle/>
        <a:p>
          <a:endParaRPr lang="en-US"/>
        </a:p>
      </dgm:t>
    </dgm:pt>
    <dgm:pt modelId="{08B6929E-CF44-4876-970D-76CD37E11854}" type="sibTrans" cxnId="{183D3B2A-6B1A-4FE0-9B39-CCF80778A7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E16A50-3F96-45CC-BEE3-A786209A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baseline="0" dirty="0"/>
            <a:t>Psicologia e Neurociência: </a:t>
          </a:r>
          <a:r>
            <a:rPr lang="pt-BR" sz="1800" baseline="0" dirty="0"/>
            <a:t>Ajuda a entender como humanos pensam e aprendem, o que guia a criação de sistemas de IA que tentam replicar ou simular a cognição humana em certo nível.</a:t>
          </a:r>
          <a:endParaRPr lang="en-US" sz="1800" dirty="0"/>
        </a:p>
      </dgm:t>
    </dgm:pt>
    <dgm:pt modelId="{70C0DFCA-7EB0-4DE1-B495-F53F209084BB}" type="parTrans" cxnId="{1A3F8BA9-3207-409F-B332-238A79B3F004}">
      <dgm:prSet/>
      <dgm:spPr/>
      <dgm:t>
        <a:bodyPr/>
        <a:lstStyle/>
        <a:p>
          <a:endParaRPr lang="en-US"/>
        </a:p>
      </dgm:t>
    </dgm:pt>
    <dgm:pt modelId="{87002B3D-953E-4168-8679-7226074E3DA4}" type="sibTrans" cxnId="{1A3F8BA9-3207-409F-B332-238A79B3F004}">
      <dgm:prSet/>
      <dgm:spPr/>
      <dgm:t>
        <a:bodyPr/>
        <a:lstStyle/>
        <a:p>
          <a:endParaRPr lang="en-US"/>
        </a:p>
      </dgm:t>
    </dgm:pt>
    <dgm:pt modelId="{B0D85E7C-E1CF-40BA-A678-8B25E11036BE}" type="pres">
      <dgm:prSet presAssocID="{8C011671-036E-4EAC-B9BC-F6FACBE5D915}" presName="root" presStyleCnt="0">
        <dgm:presLayoutVars>
          <dgm:dir/>
          <dgm:resizeHandles val="exact"/>
        </dgm:presLayoutVars>
      </dgm:prSet>
      <dgm:spPr/>
    </dgm:pt>
    <dgm:pt modelId="{89A794F8-1FD7-4507-AFF2-1483D3F0872B}" type="pres">
      <dgm:prSet presAssocID="{8C011671-036E-4EAC-B9BC-F6FACBE5D915}" presName="container" presStyleCnt="0">
        <dgm:presLayoutVars>
          <dgm:dir/>
          <dgm:resizeHandles val="exact"/>
        </dgm:presLayoutVars>
      </dgm:prSet>
      <dgm:spPr/>
    </dgm:pt>
    <dgm:pt modelId="{0CF01B86-1BB9-4720-BE56-AB490BD33867}" type="pres">
      <dgm:prSet presAssocID="{4EC966E3-2670-4F8D-AAAC-F31D2084231E}" presName="compNode" presStyleCnt="0"/>
      <dgm:spPr/>
    </dgm:pt>
    <dgm:pt modelId="{9EA59481-2C2A-43B3-8C6E-4F709DCE3D9B}" type="pres">
      <dgm:prSet presAssocID="{4EC966E3-2670-4F8D-AAAC-F31D2084231E}" presName="iconBgRect" presStyleLbl="bgShp" presStyleIdx="0" presStyleCnt="4"/>
      <dgm:spPr/>
    </dgm:pt>
    <dgm:pt modelId="{75200331-26EF-43CF-B47B-CBF69A464B69}" type="pres">
      <dgm:prSet presAssocID="{4EC966E3-2670-4F8D-AAAC-F31D208423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ador"/>
        </a:ext>
      </dgm:extLst>
    </dgm:pt>
    <dgm:pt modelId="{C44236A3-7A1C-453C-BE4E-C82D354C0950}" type="pres">
      <dgm:prSet presAssocID="{4EC966E3-2670-4F8D-AAAC-F31D2084231E}" presName="spaceRect" presStyleCnt="0"/>
      <dgm:spPr/>
    </dgm:pt>
    <dgm:pt modelId="{F3E97C90-F6B3-4ECA-A83C-5CF9FAD19719}" type="pres">
      <dgm:prSet presAssocID="{4EC966E3-2670-4F8D-AAAC-F31D2084231E}" presName="textRect" presStyleLbl="revTx" presStyleIdx="0" presStyleCnt="4">
        <dgm:presLayoutVars>
          <dgm:chMax val="1"/>
          <dgm:chPref val="1"/>
        </dgm:presLayoutVars>
      </dgm:prSet>
      <dgm:spPr/>
    </dgm:pt>
    <dgm:pt modelId="{73E04DE7-8597-4FD7-955F-608D65E52738}" type="pres">
      <dgm:prSet presAssocID="{F0FD46A8-A4A9-4BCB-ACA2-96E57715E7DE}" presName="sibTrans" presStyleLbl="sibTrans2D1" presStyleIdx="0" presStyleCnt="0"/>
      <dgm:spPr/>
    </dgm:pt>
    <dgm:pt modelId="{84C98A79-4DCF-4BBF-93F9-21DCF1F8D5EB}" type="pres">
      <dgm:prSet presAssocID="{526F98A9-8782-46A1-BA5E-CBC11E9C17A1}" presName="compNode" presStyleCnt="0"/>
      <dgm:spPr/>
    </dgm:pt>
    <dgm:pt modelId="{EBA43582-0809-4684-B385-EBAA549F1A1B}" type="pres">
      <dgm:prSet presAssocID="{526F98A9-8782-46A1-BA5E-CBC11E9C17A1}" presName="iconBgRect" presStyleLbl="bgShp" presStyleIdx="1" presStyleCnt="4"/>
      <dgm:spPr/>
    </dgm:pt>
    <dgm:pt modelId="{BE85F52B-E66A-46A4-963F-71ED8B34BC60}" type="pres">
      <dgm:prSet presAssocID="{526F98A9-8782-46A1-BA5E-CBC11E9C17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dora"/>
        </a:ext>
      </dgm:extLst>
    </dgm:pt>
    <dgm:pt modelId="{1D8230CE-992E-4B95-81DE-64617298C1F7}" type="pres">
      <dgm:prSet presAssocID="{526F98A9-8782-46A1-BA5E-CBC11E9C17A1}" presName="spaceRect" presStyleCnt="0"/>
      <dgm:spPr/>
    </dgm:pt>
    <dgm:pt modelId="{947F65BA-F5EF-49E6-B638-7F32C224DCF0}" type="pres">
      <dgm:prSet presAssocID="{526F98A9-8782-46A1-BA5E-CBC11E9C17A1}" presName="textRect" presStyleLbl="revTx" presStyleIdx="1" presStyleCnt="4">
        <dgm:presLayoutVars>
          <dgm:chMax val="1"/>
          <dgm:chPref val="1"/>
        </dgm:presLayoutVars>
      </dgm:prSet>
      <dgm:spPr/>
    </dgm:pt>
    <dgm:pt modelId="{E7A1C287-F692-4522-960F-80D25A1D3A53}" type="pres">
      <dgm:prSet presAssocID="{3DBB4FAE-83B8-45DA-BE32-4626A4E34BFF}" presName="sibTrans" presStyleLbl="sibTrans2D1" presStyleIdx="0" presStyleCnt="0"/>
      <dgm:spPr/>
    </dgm:pt>
    <dgm:pt modelId="{59FDDF42-824C-480C-8CE8-4135DF9854BA}" type="pres">
      <dgm:prSet presAssocID="{02958105-5233-406D-91AA-BBEF0F13D7CA}" presName="compNode" presStyleCnt="0"/>
      <dgm:spPr/>
    </dgm:pt>
    <dgm:pt modelId="{69A561EA-57C8-4A4F-B61B-8315EFF81F59}" type="pres">
      <dgm:prSet presAssocID="{02958105-5233-406D-91AA-BBEF0F13D7CA}" presName="iconBgRect" presStyleLbl="bgShp" presStyleIdx="2" presStyleCnt="4"/>
      <dgm:spPr/>
    </dgm:pt>
    <dgm:pt modelId="{EFAE918C-53B9-41A4-98AB-FDDBF3180EFD}" type="pres">
      <dgm:prSet presAssocID="{02958105-5233-406D-91AA-BBEF0F13D7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F6A62612-D8FD-4B54-969C-76EB7492B7C8}" type="pres">
      <dgm:prSet presAssocID="{02958105-5233-406D-91AA-BBEF0F13D7CA}" presName="spaceRect" presStyleCnt="0"/>
      <dgm:spPr/>
    </dgm:pt>
    <dgm:pt modelId="{BD3C9196-9BBF-45C9-ADB6-9BAA1E762692}" type="pres">
      <dgm:prSet presAssocID="{02958105-5233-406D-91AA-BBEF0F13D7CA}" presName="textRect" presStyleLbl="revTx" presStyleIdx="2" presStyleCnt="4">
        <dgm:presLayoutVars>
          <dgm:chMax val="1"/>
          <dgm:chPref val="1"/>
        </dgm:presLayoutVars>
      </dgm:prSet>
      <dgm:spPr/>
    </dgm:pt>
    <dgm:pt modelId="{21BF407C-AB8C-4545-8ED8-519E9A7B9356}" type="pres">
      <dgm:prSet presAssocID="{08B6929E-CF44-4876-970D-76CD37E11854}" presName="sibTrans" presStyleLbl="sibTrans2D1" presStyleIdx="0" presStyleCnt="0"/>
      <dgm:spPr/>
    </dgm:pt>
    <dgm:pt modelId="{47519CCC-4855-4335-808B-79B479744DED}" type="pres">
      <dgm:prSet presAssocID="{A1E16A50-3F96-45CC-BEE3-A786209ACAD8}" presName="compNode" presStyleCnt="0"/>
      <dgm:spPr/>
    </dgm:pt>
    <dgm:pt modelId="{3CA9ECA1-B277-49FA-B2B5-6DD29FE060A5}" type="pres">
      <dgm:prSet presAssocID="{A1E16A50-3F96-45CC-BEE3-A786209ACAD8}" presName="iconBgRect" presStyleLbl="bgShp" presStyleIdx="3" presStyleCnt="4"/>
      <dgm:spPr/>
    </dgm:pt>
    <dgm:pt modelId="{99A8951E-F852-402E-8CDE-EB6CC6555DC2}" type="pres">
      <dgm:prSet presAssocID="{A1E16A50-3F96-45CC-BEE3-A786209ACA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érebro"/>
        </a:ext>
      </dgm:extLst>
    </dgm:pt>
    <dgm:pt modelId="{5DCD73F9-B7FF-430A-B68B-CC3BB7035634}" type="pres">
      <dgm:prSet presAssocID="{A1E16A50-3F96-45CC-BEE3-A786209ACAD8}" presName="spaceRect" presStyleCnt="0"/>
      <dgm:spPr/>
    </dgm:pt>
    <dgm:pt modelId="{78B80D98-B72A-46C5-93AB-EE43D98F9B3A}" type="pres">
      <dgm:prSet presAssocID="{A1E16A50-3F96-45CC-BEE3-A786209ACAD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905F06-B06E-4085-85E7-78A00BF85422}" type="presOf" srcId="{8C011671-036E-4EAC-B9BC-F6FACBE5D915}" destId="{B0D85E7C-E1CF-40BA-A678-8B25E11036BE}" srcOrd="0" destOrd="0" presId="urn:microsoft.com/office/officeart/2018/2/layout/IconCircleList"/>
    <dgm:cxn modelId="{DF10D427-AA57-485A-ACE0-8552CF488FAE}" type="presOf" srcId="{A1E16A50-3F96-45CC-BEE3-A786209ACAD8}" destId="{78B80D98-B72A-46C5-93AB-EE43D98F9B3A}" srcOrd="0" destOrd="0" presId="urn:microsoft.com/office/officeart/2018/2/layout/IconCircleList"/>
    <dgm:cxn modelId="{183D3B2A-6B1A-4FE0-9B39-CCF80778A72E}" srcId="{8C011671-036E-4EAC-B9BC-F6FACBE5D915}" destId="{02958105-5233-406D-91AA-BBEF0F13D7CA}" srcOrd="2" destOrd="0" parTransId="{45253E3D-375E-4692-8FCE-4DAD48801B60}" sibTransId="{08B6929E-CF44-4876-970D-76CD37E11854}"/>
    <dgm:cxn modelId="{68A49385-E567-407B-97EC-9FD336C1AA24}" type="presOf" srcId="{3DBB4FAE-83B8-45DA-BE32-4626A4E34BFF}" destId="{E7A1C287-F692-4522-960F-80D25A1D3A53}" srcOrd="0" destOrd="0" presId="urn:microsoft.com/office/officeart/2018/2/layout/IconCircleList"/>
    <dgm:cxn modelId="{9759FA8B-90A7-4C84-BA4B-86922AF5201B}" type="presOf" srcId="{F0FD46A8-A4A9-4BCB-ACA2-96E57715E7DE}" destId="{73E04DE7-8597-4FD7-955F-608D65E52738}" srcOrd="0" destOrd="0" presId="urn:microsoft.com/office/officeart/2018/2/layout/IconCircleList"/>
    <dgm:cxn modelId="{C8766490-2E3F-44C2-994A-902FD5858F3C}" type="presOf" srcId="{526F98A9-8782-46A1-BA5E-CBC11E9C17A1}" destId="{947F65BA-F5EF-49E6-B638-7F32C224DCF0}" srcOrd="0" destOrd="0" presId="urn:microsoft.com/office/officeart/2018/2/layout/IconCircleList"/>
    <dgm:cxn modelId="{2DA6799F-F153-49CE-98E3-5D85E7C1078C}" srcId="{8C011671-036E-4EAC-B9BC-F6FACBE5D915}" destId="{4EC966E3-2670-4F8D-AAAC-F31D2084231E}" srcOrd="0" destOrd="0" parTransId="{9E85BDFB-C174-4035-972E-E3E01AD03491}" sibTransId="{F0FD46A8-A4A9-4BCB-ACA2-96E57715E7DE}"/>
    <dgm:cxn modelId="{BF6EDA9F-0A5D-4AD9-8CC4-3091537BB218}" type="presOf" srcId="{08B6929E-CF44-4876-970D-76CD37E11854}" destId="{21BF407C-AB8C-4545-8ED8-519E9A7B9356}" srcOrd="0" destOrd="0" presId="urn:microsoft.com/office/officeart/2018/2/layout/IconCircleList"/>
    <dgm:cxn modelId="{1A3F8BA9-3207-409F-B332-238A79B3F004}" srcId="{8C011671-036E-4EAC-B9BC-F6FACBE5D915}" destId="{A1E16A50-3F96-45CC-BEE3-A786209ACAD8}" srcOrd="3" destOrd="0" parTransId="{70C0DFCA-7EB0-4DE1-B495-F53F209084BB}" sibTransId="{87002B3D-953E-4168-8679-7226074E3DA4}"/>
    <dgm:cxn modelId="{201A0AC8-675D-4C80-97AD-0C7E79D84149}" srcId="{8C011671-036E-4EAC-B9BC-F6FACBE5D915}" destId="{526F98A9-8782-46A1-BA5E-CBC11E9C17A1}" srcOrd="1" destOrd="0" parTransId="{04B833F6-D7CA-4728-9573-3072C1EEA81E}" sibTransId="{3DBB4FAE-83B8-45DA-BE32-4626A4E34BFF}"/>
    <dgm:cxn modelId="{8743F5CE-8791-4D68-9A64-652B05DC8DE6}" type="presOf" srcId="{02958105-5233-406D-91AA-BBEF0F13D7CA}" destId="{BD3C9196-9BBF-45C9-ADB6-9BAA1E762692}" srcOrd="0" destOrd="0" presId="urn:microsoft.com/office/officeart/2018/2/layout/IconCircleList"/>
    <dgm:cxn modelId="{FB0F60D8-994A-4703-AD91-B2C4E945771A}" type="presOf" srcId="{4EC966E3-2670-4F8D-AAAC-F31D2084231E}" destId="{F3E97C90-F6B3-4ECA-A83C-5CF9FAD19719}" srcOrd="0" destOrd="0" presId="urn:microsoft.com/office/officeart/2018/2/layout/IconCircleList"/>
    <dgm:cxn modelId="{259F6238-68FB-469E-88EA-D5E9BC28F81C}" type="presParOf" srcId="{B0D85E7C-E1CF-40BA-A678-8B25E11036BE}" destId="{89A794F8-1FD7-4507-AFF2-1483D3F0872B}" srcOrd="0" destOrd="0" presId="urn:microsoft.com/office/officeart/2018/2/layout/IconCircleList"/>
    <dgm:cxn modelId="{3E16FA43-F4AC-4B33-BD56-A0A40EF58FC9}" type="presParOf" srcId="{89A794F8-1FD7-4507-AFF2-1483D3F0872B}" destId="{0CF01B86-1BB9-4720-BE56-AB490BD33867}" srcOrd="0" destOrd="0" presId="urn:microsoft.com/office/officeart/2018/2/layout/IconCircleList"/>
    <dgm:cxn modelId="{28A7C469-D627-4B76-9FE0-8CF3B0AC1476}" type="presParOf" srcId="{0CF01B86-1BB9-4720-BE56-AB490BD33867}" destId="{9EA59481-2C2A-43B3-8C6E-4F709DCE3D9B}" srcOrd="0" destOrd="0" presId="urn:microsoft.com/office/officeart/2018/2/layout/IconCircleList"/>
    <dgm:cxn modelId="{441EC731-04EA-4BB8-9B10-D1A75BD245AA}" type="presParOf" srcId="{0CF01B86-1BB9-4720-BE56-AB490BD33867}" destId="{75200331-26EF-43CF-B47B-CBF69A464B69}" srcOrd="1" destOrd="0" presId="urn:microsoft.com/office/officeart/2018/2/layout/IconCircleList"/>
    <dgm:cxn modelId="{2583D3BC-D9F3-4754-A088-E4F5940A0606}" type="presParOf" srcId="{0CF01B86-1BB9-4720-BE56-AB490BD33867}" destId="{C44236A3-7A1C-453C-BE4E-C82D354C0950}" srcOrd="2" destOrd="0" presId="urn:microsoft.com/office/officeart/2018/2/layout/IconCircleList"/>
    <dgm:cxn modelId="{A2C31742-23CE-416C-9AA6-515539884B3F}" type="presParOf" srcId="{0CF01B86-1BB9-4720-BE56-AB490BD33867}" destId="{F3E97C90-F6B3-4ECA-A83C-5CF9FAD19719}" srcOrd="3" destOrd="0" presId="urn:microsoft.com/office/officeart/2018/2/layout/IconCircleList"/>
    <dgm:cxn modelId="{FDB2F6F8-0E21-4F2C-84E9-9A9667C21AE4}" type="presParOf" srcId="{89A794F8-1FD7-4507-AFF2-1483D3F0872B}" destId="{73E04DE7-8597-4FD7-955F-608D65E52738}" srcOrd="1" destOrd="0" presId="urn:microsoft.com/office/officeart/2018/2/layout/IconCircleList"/>
    <dgm:cxn modelId="{B8D47DE2-7696-43DB-8C72-ACB5835B81A5}" type="presParOf" srcId="{89A794F8-1FD7-4507-AFF2-1483D3F0872B}" destId="{84C98A79-4DCF-4BBF-93F9-21DCF1F8D5EB}" srcOrd="2" destOrd="0" presId="urn:microsoft.com/office/officeart/2018/2/layout/IconCircleList"/>
    <dgm:cxn modelId="{CB7EB606-DA66-44C5-B1D9-8B472C3FB58D}" type="presParOf" srcId="{84C98A79-4DCF-4BBF-93F9-21DCF1F8D5EB}" destId="{EBA43582-0809-4684-B385-EBAA549F1A1B}" srcOrd="0" destOrd="0" presId="urn:microsoft.com/office/officeart/2018/2/layout/IconCircleList"/>
    <dgm:cxn modelId="{7B736E5D-4F6B-41F8-B302-9EB4427A5EA1}" type="presParOf" srcId="{84C98A79-4DCF-4BBF-93F9-21DCF1F8D5EB}" destId="{BE85F52B-E66A-46A4-963F-71ED8B34BC60}" srcOrd="1" destOrd="0" presId="urn:microsoft.com/office/officeart/2018/2/layout/IconCircleList"/>
    <dgm:cxn modelId="{4AF249F7-8358-4FCC-A03D-7B60B1CD9F99}" type="presParOf" srcId="{84C98A79-4DCF-4BBF-93F9-21DCF1F8D5EB}" destId="{1D8230CE-992E-4B95-81DE-64617298C1F7}" srcOrd="2" destOrd="0" presId="urn:microsoft.com/office/officeart/2018/2/layout/IconCircleList"/>
    <dgm:cxn modelId="{B0E4C79C-C335-4B61-8E14-EEB423686C63}" type="presParOf" srcId="{84C98A79-4DCF-4BBF-93F9-21DCF1F8D5EB}" destId="{947F65BA-F5EF-49E6-B638-7F32C224DCF0}" srcOrd="3" destOrd="0" presId="urn:microsoft.com/office/officeart/2018/2/layout/IconCircleList"/>
    <dgm:cxn modelId="{5161E1C9-E984-40B1-B8BD-8A05B16A7333}" type="presParOf" srcId="{89A794F8-1FD7-4507-AFF2-1483D3F0872B}" destId="{E7A1C287-F692-4522-960F-80D25A1D3A53}" srcOrd="3" destOrd="0" presId="urn:microsoft.com/office/officeart/2018/2/layout/IconCircleList"/>
    <dgm:cxn modelId="{EAFDDFDE-1FBA-4273-B4E8-7288D50D5398}" type="presParOf" srcId="{89A794F8-1FD7-4507-AFF2-1483D3F0872B}" destId="{59FDDF42-824C-480C-8CE8-4135DF9854BA}" srcOrd="4" destOrd="0" presId="urn:microsoft.com/office/officeart/2018/2/layout/IconCircleList"/>
    <dgm:cxn modelId="{4EBDF5B3-1E36-4EF1-BB68-B443E3CC2106}" type="presParOf" srcId="{59FDDF42-824C-480C-8CE8-4135DF9854BA}" destId="{69A561EA-57C8-4A4F-B61B-8315EFF81F59}" srcOrd="0" destOrd="0" presId="urn:microsoft.com/office/officeart/2018/2/layout/IconCircleList"/>
    <dgm:cxn modelId="{D202D8EC-D88B-49B7-A86F-A382313DD397}" type="presParOf" srcId="{59FDDF42-824C-480C-8CE8-4135DF9854BA}" destId="{EFAE918C-53B9-41A4-98AB-FDDBF3180EFD}" srcOrd="1" destOrd="0" presId="urn:microsoft.com/office/officeart/2018/2/layout/IconCircleList"/>
    <dgm:cxn modelId="{5E45FD54-3F14-4E72-86E9-81E78F6D34B1}" type="presParOf" srcId="{59FDDF42-824C-480C-8CE8-4135DF9854BA}" destId="{F6A62612-D8FD-4B54-969C-76EB7492B7C8}" srcOrd="2" destOrd="0" presId="urn:microsoft.com/office/officeart/2018/2/layout/IconCircleList"/>
    <dgm:cxn modelId="{9BABC047-E97F-4C34-B2B1-C49474BF6430}" type="presParOf" srcId="{59FDDF42-824C-480C-8CE8-4135DF9854BA}" destId="{BD3C9196-9BBF-45C9-ADB6-9BAA1E762692}" srcOrd="3" destOrd="0" presId="urn:microsoft.com/office/officeart/2018/2/layout/IconCircleList"/>
    <dgm:cxn modelId="{34E8E46D-A666-49B8-B566-FE829DA28BD9}" type="presParOf" srcId="{89A794F8-1FD7-4507-AFF2-1483D3F0872B}" destId="{21BF407C-AB8C-4545-8ED8-519E9A7B9356}" srcOrd="5" destOrd="0" presId="urn:microsoft.com/office/officeart/2018/2/layout/IconCircleList"/>
    <dgm:cxn modelId="{AFEE983B-EC05-49A2-A254-B35D416578EE}" type="presParOf" srcId="{89A794F8-1FD7-4507-AFF2-1483D3F0872B}" destId="{47519CCC-4855-4335-808B-79B479744DED}" srcOrd="6" destOrd="0" presId="urn:microsoft.com/office/officeart/2018/2/layout/IconCircleList"/>
    <dgm:cxn modelId="{90AA7C2F-D7E6-4492-A40C-6FC32B2BDD8A}" type="presParOf" srcId="{47519CCC-4855-4335-808B-79B479744DED}" destId="{3CA9ECA1-B277-49FA-B2B5-6DD29FE060A5}" srcOrd="0" destOrd="0" presId="urn:microsoft.com/office/officeart/2018/2/layout/IconCircleList"/>
    <dgm:cxn modelId="{A952EB3C-EACC-404A-A836-3CA4B847D967}" type="presParOf" srcId="{47519CCC-4855-4335-808B-79B479744DED}" destId="{99A8951E-F852-402E-8CDE-EB6CC6555DC2}" srcOrd="1" destOrd="0" presId="urn:microsoft.com/office/officeart/2018/2/layout/IconCircleList"/>
    <dgm:cxn modelId="{E4F7ADBE-AFDD-48A1-BCD5-FDDA16C15AE8}" type="presParOf" srcId="{47519CCC-4855-4335-808B-79B479744DED}" destId="{5DCD73F9-B7FF-430A-B68B-CC3BB7035634}" srcOrd="2" destOrd="0" presId="urn:microsoft.com/office/officeart/2018/2/layout/IconCircleList"/>
    <dgm:cxn modelId="{5BC535D7-2EBE-4C5D-B3CD-AD71F430C9D2}" type="presParOf" srcId="{47519CCC-4855-4335-808B-79B479744DED}" destId="{78B80D98-B72A-46C5-93AB-EE43D98F9B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9481-2C2A-43B3-8C6E-4F709DCE3D9B}">
      <dsp:nvSpPr>
        <dsp:cNvPr id="0" name=""/>
        <dsp:cNvSpPr/>
      </dsp:nvSpPr>
      <dsp:spPr>
        <a:xfrm>
          <a:off x="231949" y="378987"/>
          <a:ext cx="1346038" cy="13460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00331-26EF-43CF-B47B-CBF69A464B69}">
      <dsp:nvSpPr>
        <dsp:cNvPr id="0" name=""/>
        <dsp:cNvSpPr/>
      </dsp:nvSpPr>
      <dsp:spPr>
        <a:xfrm>
          <a:off x="514617" y="661655"/>
          <a:ext cx="780702" cy="780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97C90-F6B3-4ECA-A83C-5CF9FAD19719}">
      <dsp:nvSpPr>
        <dsp:cNvPr id="0" name=""/>
        <dsp:cNvSpPr/>
      </dsp:nvSpPr>
      <dsp:spPr>
        <a:xfrm>
          <a:off x="1866424" y="378987"/>
          <a:ext cx="3172804" cy="134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 dirty="0"/>
            <a:t>Ciência da Computação: </a:t>
          </a:r>
          <a:r>
            <a:rPr lang="pt-BR" sz="1800" kern="1200" baseline="0" dirty="0"/>
            <a:t>Fornece as bases para construir algoritmos, que são conjuntos de regras para resolver problemas e realizar tarefas. </a:t>
          </a:r>
          <a:endParaRPr lang="en-US" sz="1800" kern="1200" dirty="0"/>
        </a:p>
      </dsp:txBody>
      <dsp:txXfrm>
        <a:off x="1866424" y="378987"/>
        <a:ext cx="3172804" cy="1346038"/>
      </dsp:txXfrm>
    </dsp:sp>
    <dsp:sp modelId="{EBA43582-0809-4684-B385-EBAA549F1A1B}">
      <dsp:nvSpPr>
        <dsp:cNvPr id="0" name=""/>
        <dsp:cNvSpPr/>
      </dsp:nvSpPr>
      <dsp:spPr>
        <a:xfrm>
          <a:off x="5592066" y="378987"/>
          <a:ext cx="1346038" cy="13460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5F52B-E66A-46A4-963F-71ED8B34BC60}">
      <dsp:nvSpPr>
        <dsp:cNvPr id="0" name=""/>
        <dsp:cNvSpPr/>
      </dsp:nvSpPr>
      <dsp:spPr>
        <a:xfrm>
          <a:off x="5874734" y="661655"/>
          <a:ext cx="780702" cy="7807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F65BA-F5EF-49E6-B638-7F32C224DCF0}">
      <dsp:nvSpPr>
        <dsp:cNvPr id="0" name=""/>
        <dsp:cNvSpPr/>
      </dsp:nvSpPr>
      <dsp:spPr>
        <a:xfrm>
          <a:off x="7226541" y="378987"/>
          <a:ext cx="3172804" cy="134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 dirty="0"/>
            <a:t>Matemática: </a:t>
          </a:r>
          <a:r>
            <a:rPr lang="pt-BR" sz="1800" kern="1200" baseline="0" dirty="0"/>
            <a:t>Através do uso de estatística, álgebra, cálculo e outras áreas, é possível desenvolver modelos que podem identificar padrões e fazer previsões.</a:t>
          </a:r>
          <a:endParaRPr lang="en-US" sz="1800" kern="1200" dirty="0"/>
        </a:p>
      </dsp:txBody>
      <dsp:txXfrm>
        <a:off x="7226541" y="378987"/>
        <a:ext cx="3172804" cy="1346038"/>
      </dsp:txXfrm>
    </dsp:sp>
    <dsp:sp modelId="{69A561EA-57C8-4A4F-B61B-8315EFF81F59}">
      <dsp:nvSpPr>
        <dsp:cNvPr id="0" name=""/>
        <dsp:cNvSpPr/>
      </dsp:nvSpPr>
      <dsp:spPr>
        <a:xfrm>
          <a:off x="231949" y="2431662"/>
          <a:ext cx="1346038" cy="13460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E918C-53B9-41A4-98AB-FDDBF3180EFD}">
      <dsp:nvSpPr>
        <dsp:cNvPr id="0" name=""/>
        <dsp:cNvSpPr/>
      </dsp:nvSpPr>
      <dsp:spPr>
        <a:xfrm>
          <a:off x="514617" y="2714330"/>
          <a:ext cx="780702" cy="7807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C9196-9BBF-45C9-ADB6-9BAA1E762692}">
      <dsp:nvSpPr>
        <dsp:cNvPr id="0" name=""/>
        <dsp:cNvSpPr/>
      </dsp:nvSpPr>
      <dsp:spPr>
        <a:xfrm>
          <a:off x="1866424" y="2431662"/>
          <a:ext cx="3172804" cy="134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 dirty="0"/>
            <a:t>Engenharia de Dados: </a:t>
          </a:r>
          <a:r>
            <a:rPr lang="pt-BR" sz="1800" kern="1200" baseline="0" dirty="0"/>
            <a:t>Trata da preparação de dados, garantindo que eles estejam organizados e limpos para que os algoritmos de IA possam trabalhar de forma eficaz. Dados são o combustível para a IA; sem eles, não há aprendizado.</a:t>
          </a:r>
          <a:endParaRPr lang="en-US" sz="1800" kern="1200" dirty="0"/>
        </a:p>
      </dsp:txBody>
      <dsp:txXfrm>
        <a:off x="1866424" y="2431662"/>
        <a:ext cx="3172804" cy="1346038"/>
      </dsp:txXfrm>
    </dsp:sp>
    <dsp:sp modelId="{3CA9ECA1-B277-49FA-B2B5-6DD29FE060A5}">
      <dsp:nvSpPr>
        <dsp:cNvPr id="0" name=""/>
        <dsp:cNvSpPr/>
      </dsp:nvSpPr>
      <dsp:spPr>
        <a:xfrm>
          <a:off x="5592066" y="2431662"/>
          <a:ext cx="1346038" cy="13460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8951E-F852-402E-8CDE-EB6CC6555DC2}">
      <dsp:nvSpPr>
        <dsp:cNvPr id="0" name=""/>
        <dsp:cNvSpPr/>
      </dsp:nvSpPr>
      <dsp:spPr>
        <a:xfrm>
          <a:off x="5874734" y="2714330"/>
          <a:ext cx="780702" cy="7807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80D98-B72A-46C5-93AB-EE43D98F9B3A}">
      <dsp:nvSpPr>
        <dsp:cNvPr id="0" name=""/>
        <dsp:cNvSpPr/>
      </dsp:nvSpPr>
      <dsp:spPr>
        <a:xfrm>
          <a:off x="7226541" y="2431662"/>
          <a:ext cx="3172804" cy="1346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baseline="0" dirty="0"/>
            <a:t>Psicologia e Neurociência: </a:t>
          </a:r>
          <a:r>
            <a:rPr lang="pt-BR" sz="1800" kern="1200" baseline="0" dirty="0"/>
            <a:t>Ajuda a entender como humanos pensam e aprendem, o que guia a criação de sistemas de IA que tentam replicar ou simular a cognição humana em certo nível.</a:t>
          </a:r>
          <a:endParaRPr lang="en-US" sz="1800" kern="1200" dirty="0"/>
        </a:p>
      </dsp:txBody>
      <dsp:txXfrm>
        <a:off x="7226541" y="2431662"/>
        <a:ext cx="3172804" cy="134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0638F-C64C-4F43-8C03-C455185D2DE8}" type="datetimeFigureOut">
              <a:rPr lang="pt-BR" smtClean="0"/>
              <a:t>25/04/2024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06D3-00E8-4578-ADAE-ACD3B3803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3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7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4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3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25,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6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3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Circuito eletrônico em fundo preto&#10;&#10;Descrição gerada automaticamente">
            <a:extLst>
              <a:ext uri="{FF2B5EF4-FFF2-40B4-BE49-F238E27FC236}">
                <a16:creationId xmlns:a16="http://schemas.microsoft.com/office/drawing/2014/main" id="{211C6D73-D915-8E36-9A39-C24D2D635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Freeform: Shape 103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4C5A4F-192D-BABD-9BC4-FD4CDFA9312C}"/>
              </a:ext>
            </a:extLst>
          </p:cNvPr>
          <p:cNvSpPr txBox="1"/>
          <p:nvPr/>
        </p:nvSpPr>
        <p:spPr>
          <a:xfrm>
            <a:off x="2500359" y="2864876"/>
            <a:ext cx="7676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INTELIGÊNGIA ARTIFICIAL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(IA)</a:t>
            </a:r>
          </a:p>
        </p:txBody>
      </p:sp>
    </p:spTree>
    <p:extLst>
      <p:ext uri="{BB962C8B-B14F-4D97-AF65-F5344CB8AC3E}">
        <p14:creationId xmlns:p14="http://schemas.microsoft.com/office/powerpoint/2010/main" val="100250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Vista aérea de cidade iluminada à noite">
            <a:extLst>
              <a:ext uri="{FF2B5EF4-FFF2-40B4-BE49-F238E27FC236}">
                <a16:creationId xmlns:a16="http://schemas.microsoft.com/office/drawing/2014/main" id="{B308350F-7544-BD4C-514A-CDA90A4F2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369"/>
          <a:stretch/>
        </p:blipFill>
        <p:spPr>
          <a:xfrm>
            <a:off x="0" y="-62517"/>
            <a:ext cx="12192000" cy="6857999"/>
          </a:xfrm>
          <a:prstGeom prst="rect">
            <a:avLst/>
          </a:pr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2E59D0-6B99-DB5C-9226-FA1BCCB192A1}"/>
              </a:ext>
            </a:extLst>
          </p:cNvPr>
          <p:cNvSpPr txBox="1">
            <a:spLocks/>
          </p:cNvSpPr>
          <p:nvPr/>
        </p:nvSpPr>
        <p:spPr>
          <a:xfrm>
            <a:off x="1030960" y="864335"/>
            <a:ext cx="4775162" cy="63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/>
              <a:t>CONCLUSÃO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20ED6A-AFB9-4D81-0192-EBE79DD6707B}"/>
              </a:ext>
            </a:extLst>
          </p:cNvPr>
          <p:cNvSpPr txBox="1"/>
          <p:nvPr/>
        </p:nvSpPr>
        <p:spPr>
          <a:xfrm>
            <a:off x="1189318" y="1504090"/>
            <a:ext cx="4458446" cy="4075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Em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resumo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a IA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esta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transformando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o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mundo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maneiras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que antes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só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podíamos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imaginar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em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ficção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científica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9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No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entanto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,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também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devemos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ser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conscientes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dos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desafios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éticos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e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sociais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que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acompanham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.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Questões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como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viés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algorítmico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,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privacidade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de dados,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uso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indevido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devem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ser </a:t>
            </a:r>
            <a:r>
              <a:rPr lang="en-US" sz="19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consideradas</a:t>
            </a:r>
            <a:r>
              <a:rPr lang="en-US" sz="19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900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Nós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sociedade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,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somos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responsáveis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pelo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bom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uso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desta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ferramenta, para que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evolua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forma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ética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e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justa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e sempre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traga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cada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vez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mais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benefícios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 </a:t>
            </a:r>
            <a:r>
              <a:rPr lang="en-US" sz="19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todos</a:t>
            </a:r>
            <a:r>
              <a:rPr lang="en-US" sz="19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.</a:t>
            </a:r>
          </a:p>
        </p:txBody>
      </p:sp>
      <p:sp>
        <p:nvSpPr>
          <p:cNvPr id="17" name="Retângulo: Canto Dobrado 16">
            <a:extLst>
              <a:ext uri="{FF2B5EF4-FFF2-40B4-BE49-F238E27FC236}">
                <a16:creationId xmlns:a16="http://schemas.microsoft.com/office/drawing/2014/main" id="{0E101133-8A16-9E35-1588-B96EF6EA6407}"/>
              </a:ext>
            </a:extLst>
          </p:cNvPr>
          <p:cNvSpPr/>
          <p:nvPr/>
        </p:nvSpPr>
        <p:spPr>
          <a:xfrm>
            <a:off x="8790915" y="4698749"/>
            <a:ext cx="3295461" cy="198185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CURIOSIDADE!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Esta imagem de fundo e todas a outras usadas nos slides anteriores foram criadas com uma IA Generativa!</a:t>
            </a:r>
          </a:p>
        </p:txBody>
      </p:sp>
    </p:spTree>
    <p:extLst>
      <p:ext uri="{BB962C8B-B14F-4D97-AF65-F5344CB8AC3E}">
        <p14:creationId xmlns:p14="http://schemas.microsoft.com/office/powerpoint/2010/main" val="378026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44D94-894A-9B54-2C40-52DB4E21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 de CASE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F57558-4BF6-1338-A7EF-BB7F4F6CC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Escolha um tema e desenvolva uma redação e 4 perguntas com suas respostas sem ajuda de IA.</a:t>
            </a:r>
          </a:p>
          <a:p>
            <a:r>
              <a:rPr lang="pt-BR" dirty="0"/>
              <a:t>Peça a IA (</a:t>
            </a:r>
            <a:r>
              <a:rPr lang="pt-BR" dirty="0" err="1"/>
              <a:t>Chat-GPT</a:t>
            </a:r>
            <a:r>
              <a:rPr lang="pt-BR" dirty="0"/>
              <a:t>, Gemini) que desenvolva uma redação sobre o mesmo tema, testando mais de uma forma de escrever a solicitação (prompt).</a:t>
            </a:r>
          </a:p>
          <a:p>
            <a:r>
              <a:rPr lang="pt-BR" dirty="0"/>
              <a:t>Faça as quatro perguntas à IA.</a:t>
            </a:r>
          </a:p>
          <a:p>
            <a:r>
              <a:rPr lang="pt-BR" dirty="0"/>
              <a:t>Faça a comparação das respostas obtidas da IA com o que foi produzido sem a ajuda, e monte uma apresentação contando o que você observou nessa comparação, os pontos positivos, os pontos negativos e a conclusão.</a:t>
            </a:r>
          </a:p>
        </p:txBody>
      </p:sp>
    </p:spTree>
    <p:extLst>
      <p:ext uri="{BB962C8B-B14F-4D97-AF65-F5344CB8AC3E}">
        <p14:creationId xmlns:p14="http://schemas.microsoft.com/office/powerpoint/2010/main" val="127358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68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AD73CF8-0F08-DBC6-8E71-3F4B7183652C}"/>
              </a:ext>
            </a:extLst>
          </p:cNvPr>
          <p:cNvSpPr txBox="1">
            <a:spLocks/>
          </p:cNvSpPr>
          <p:nvPr/>
        </p:nvSpPr>
        <p:spPr>
          <a:xfrm>
            <a:off x="7166335" y="609601"/>
            <a:ext cx="393709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O QUE É INTELIGÊNCIA ARTIFICIAL?</a:t>
            </a:r>
          </a:p>
        </p:txBody>
      </p:sp>
      <p:pic>
        <p:nvPicPr>
          <p:cNvPr id="12" name="Imagem 11" descr="Desenho de rosto de pessoa&#10;&#10;Descrição gerada automaticamente com confiança baixa">
            <a:extLst>
              <a:ext uri="{FF2B5EF4-FFF2-40B4-BE49-F238E27FC236}">
                <a16:creationId xmlns:a16="http://schemas.microsoft.com/office/drawing/2014/main" id="{9E397809-B447-EDAF-4689-57B233F8A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19378" b="1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F999F54-A84D-B24A-1799-E0B630D230BF}"/>
              </a:ext>
            </a:extLst>
          </p:cNvPr>
          <p:cNvSpPr txBox="1"/>
          <p:nvPr/>
        </p:nvSpPr>
        <p:spPr>
          <a:xfrm>
            <a:off x="7162799" y="2147356"/>
            <a:ext cx="4881419" cy="410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 IA é um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grande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conjunto de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códigos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programação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computadores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que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foram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desenvolvidos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para "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pensar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" 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aprender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gente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20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>
              <a:spcAft>
                <a:spcPts val="600"/>
              </a:spcAft>
            </a:pP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Então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invés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um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programa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que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só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faz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o que 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gente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manda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uma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IA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tenta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entender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o que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estamos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pedindo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melhora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cada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vez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mais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conforme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vai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"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aprendendo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" com as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experiências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assim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você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fica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melhor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em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um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jogo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quanto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mais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você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joga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2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CBA58E7-9A9C-4C81-A025-88F5595B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AD1FD00-072F-41B1-A5C3-D9E51FFF2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768629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686411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66262" y="1643128"/>
                  <a:pt x="5596112" y="1636968"/>
                </a:cubicBezTo>
                <a:cubicBezTo>
                  <a:pt x="5561981" y="1612826"/>
                  <a:pt x="5429171" y="1655721"/>
                  <a:pt x="5388466" y="1653195"/>
                </a:cubicBezTo>
                <a:cubicBezTo>
                  <a:pt x="5288041" y="1668530"/>
                  <a:pt x="5074771" y="1739921"/>
                  <a:pt x="4945936" y="1713743"/>
                </a:cubicBezTo>
                <a:cubicBezTo>
                  <a:pt x="4914142" y="1717597"/>
                  <a:pt x="4870655" y="1726609"/>
                  <a:pt x="4851784" y="1726895"/>
                </a:cubicBezTo>
                <a:lnTo>
                  <a:pt x="4789844" y="1730706"/>
                </a:lnTo>
                <a:lnTo>
                  <a:pt x="4686411" y="1771811"/>
                </a:lnTo>
                <a:cubicBezTo>
                  <a:pt x="4633697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28929" y="1938226"/>
                </a:lnTo>
                <a:lnTo>
                  <a:pt x="3091363" y="1929171"/>
                </a:lnTo>
                <a:cubicBezTo>
                  <a:pt x="3071584" y="1922993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31503" y="1931749"/>
                </a:lnTo>
                <a:cubicBezTo>
                  <a:pt x="2675328" y="1937888"/>
                  <a:pt x="2629596" y="1956920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93437" y="1790584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39976" y="1793141"/>
                  <a:pt x="883960" y="1803336"/>
                </a:cubicBezTo>
                <a:cubicBezTo>
                  <a:pt x="831931" y="177181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AD73CF8-0F08-DBC6-8E71-3F4B7183652C}"/>
              </a:ext>
            </a:extLst>
          </p:cNvPr>
          <p:cNvSpPr txBox="1">
            <a:spLocks/>
          </p:cNvSpPr>
          <p:nvPr/>
        </p:nvSpPr>
        <p:spPr>
          <a:xfrm>
            <a:off x="1050879" y="609601"/>
            <a:ext cx="6001356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/>
              <a:t>ONDE PODEMOS ENCONTRAR NO NOSSO DIA-A-DIA?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999F54-A84D-B24A-1799-E0B630D230BF}"/>
              </a:ext>
            </a:extLst>
          </p:cNvPr>
          <p:cNvSpPr txBox="1"/>
          <p:nvPr/>
        </p:nvSpPr>
        <p:spPr>
          <a:xfrm>
            <a:off x="1050879" y="2205318"/>
            <a:ext cx="5834015" cy="404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Usamos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IA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quando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pedimos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uma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música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para a Siri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Alexa,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quando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o Netflix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sugere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um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filme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para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você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até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mesmo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vídeos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de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Youtube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que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aparecem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pra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você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 IA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olha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o que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você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gosta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,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compara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com o que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outras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pessoas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gostam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tenta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adivinhar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o que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você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vai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querer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ver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ouvir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em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seguida</a:t>
            </a:r>
            <a:r>
              <a:rPr lang="en-US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.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4000" y="753529"/>
            <a:ext cx="4010943" cy="53509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3641E2E-BCA9-C5E2-C11C-631439F5C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r="27849" b="2"/>
          <a:stretch/>
        </p:blipFill>
        <p:spPr>
          <a:xfrm>
            <a:off x="7559508" y="914394"/>
            <a:ext cx="3684567" cy="50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F9F91-889F-3784-26A5-2190D24D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embo (Títulos)"/>
              </a:rPr>
              <a:t>COMO É POSSÍVEL?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76C586-CE92-0D8E-018C-A05A573047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265" y="1497152"/>
            <a:ext cx="7560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0" i="0" dirty="0">
                <a:effectLst/>
                <a:latin typeface="Bembo (Corpo)"/>
              </a:rPr>
              <a:t>A IA combina algumas áreas de conhecimento para que seja possível: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C8BCEF62-06C5-3F52-0E08-269BCEC8E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677388"/>
              </p:ext>
            </p:extLst>
          </p:nvPr>
        </p:nvGraphicFramePr>
        <p:xfrm>
          <a:off x="553940" y="2286490"/>
          <a:ext cx="10631295" cy="415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97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60DB5A2-A853-CFD2-917D-45C372A5A572}"/>
              </a:ext>
            </a:extLst>
          </p:cNvPr>
          <p:cNvSpPr txBox="1"/>
          <p:nvPr/>
        </p:nvSpPr>
        <p:spPr>
          <a:xfrm>
            <a:off x="5609171" y="585084"/>
            <a:ext cx="6177722" cy="1284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Podemos observer o </a:t>
            </a:r>
            <a:r>
              <a:rPr lang="en-US" sz="20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universo</a:t>
            </a:r>
            <a:r>
              <a:rPr lang="en-US" sz="20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da IA </a:t>
            </a:r>
            <a:r>
              <a:rPr lang="en-US" sz="20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como</a:t>
            </a:r>
            <a:r>
              <a:rPr lang="en-US" sz="20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20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esta</a:t>
            </a:r>
            <a:r>
              <a:rPr lang="en-US" sz="20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20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figura</a:t>
            </a:r>
            <a:r>
              <a:rPr lang="en-US" sz="20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. A 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abragem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todas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as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técnicas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forma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generalizada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quando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mais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se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aprofunda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mais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complexo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e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robusto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inteligência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0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fica</a:t>
            </a:r>
            <a:r>
              <a:rPr 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!</a:t>
            </a:r>
            <a:endParaRPr lang="en-US" sz="2000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5003B39-66A4-A404-5AC9-7050467BAB3A}"/>
              </a:ext>
            </a:extLst>
          </p:cNvPr>
          <p:cNvGrpSpPr/>
          <p:nvPr/>
        </p:nvGrpSpPr>
        <p:grpSpPr>
          <a:xfrm>
            <a:off x="206663" y="1191491"/>
            <a:ext cx="5104247" cy="3870036"/>
            <a:chOff x="5532582" y="1882302"/>
            <a:chExt cx="5939118" cy="3664133"/>
          </a:xfrm>
        </p:grpSpPr>
        <p:pic>
          <p:nvPicPr>
            <p:cNvPr id="17" name="Imagem 16" descr="Diagrama&#10;&#10;Descrição gerada automaticamente">
              <a:extLst>
                <a:ext uri="{FF2B5EF4-FFF2-40B4-BE49-F238E27FC236}">
                  <a16:creationId xmlns:a16="http://schemas.microsoft.com/office/drawing/2014/main" id="{0CE661DF-6916-A4EA-4978-8EE44EE3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582" y="1882302"/>
              <a:ext cx="3454372" cy="3664133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8363157-8553-6A95-9EFA-5A782307C72A}"/>
                </a:ext>
              </a:extLst>
            </p:cNvPr>
            <p:cNvSpPr txBox="1"/>
            <p:nvPr/>
          </p:nvSpPr>
          <p:spPr>
            <a:xfrm>
              <a:off x="7474456" y="3138054"/>
              <a:ext cx="3454373" cy="324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96062"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MACHINE LEARNING (ML)</a:t>
              </a:r>
              <a:endParaRPr lang="en-US" kern="1200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BEFD415-7E24-5448-987B-9765AEA15659}"/>
                </a:ext>
              </a:extLst>
            </p:cNvPr>
            <p:cNvSpPr txBox="1"/>
            <p:nvPr/>
          </p:nvSpPr>
          <p:spPr>
            <a:xfrm>
              <a:off x="8103754" y="4022435"/>
              <a:ext cx="2841337" cy="324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96062"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DEEP LEARNING (DL)</a:t>
              </a:r>
              <a:endParaRPr lang="en-US" sz="3200" kern="12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458DB6B-0962-E28D-CA7C-94CB2DD269C6}"/>
                </a:ext>
              </a:extLst>
            </p:cNvPr>
            <p:cNvSpPr txBox="1"/>
            <p:nvPr/>
          </p:nvSpPr>
          <p:spPr>
            <a:xfrm>
              <a:off x="8926946" y="4960944"/>
              <a:ext cx="2179352" cy="324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96062"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IA GENERATIVA</a:t>
              </a:r>
              <a:endParaRPr lang="en-US" kern="1200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F691FA6-F556-A6D3-44E6-E30BB137B843}"/>
                </a:ext>
              </a:extLst>
            </p:cNvPr>
            <p:cNvSpPr txBox="1"/>
            <p:nvPr/>
          </p:nvSpPr>
          <p:spPr>
            <a:xfrm>
              <a:off x="6832529" y="2199545"/>
              <a:ext cx="4639171" cy="324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496062"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INTELIGÊNCIA ARTIFICAL (IA)</a:t>
              </a:r>
              <a:endParaRPr lang="en-US" sz="3600" kern="1200" dirty="0"/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8C49E4D-EAA3-4291-1992-BEC00A56CA7F}"/>
              </a:ext>
            </a:extLst>
          </p:cNvPr>
          <p:cNvSpPr txBox="1"/>
          <p:nvPr/>
        </p:nvSpPr>
        <p:spPr>
          <a:xfrm>
            <a:off x="6423518" y="4503666"/>
            <a:ext cx="4892324" cy="1115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E </a:t>
            </a:r>
            <a:r>
              <a:rPr lang="en-US" sz="33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você</a:t>
            </a: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33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já</a:t>
            </a: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33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ouviu</a:t>
            </a: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33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falar</a:t>
            </a: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3300" b="0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em</a:t>
            </a:r>
            <a:r>
              <a:rPr lang="en-US" sz="3300" b="0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 </a:t>
            </a:r>
            <a:r>
              <a:rPr lang="en-US" sz="3300" b="1" i="0" spc="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IA </a:t>
            </a:r>
            <a:r>
              <a:rPr lang="en-US" sz="3300" b="1" i="0" spc="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Batang" panose="02030600000101010101" pitchFamily="18" charset="-127"/>
              </a:rPr>
              <a:t>Generativa</a:t>
            </a:r>
            <a:r>
              <a:rPr lang="en-US" sz="33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?</a:t>
            </a:r>
            <a:endParaRPr lang="en-US" sz="3300" b="1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A4E9669F-BC91-124E-1605-6AB6378BD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62" y="4231183"/>
            <a:ext cx="830343" cy="8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2E59D0-6B99-DB5C-9226-FA1BCCB192A1}"/>
              </a:ext>
            </a:extLst>
          </p:cNvPr>
          <p:cNvSpPr txBox="1">
            <a:spLocks/>
          </p:cNvSpPr>
          <p:nvPr/>
        </p:nvSpPr>
        <p:spPr>
          <a:xfrm>
            <a:off x="1203279" y="762001"/>
            <a:ext cx="4532503" cy="92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dirty="0" err="1">
                <a:latin typeface="Bembo (Títulos)"/>
              </a:rPr>
              <a:t>Ia</a:t>
            </a:r>
            <a:r>
              <a:rPr lang="en-US" dirty="0">
                <a:latin typeface="Bembo (Títulos)"/>
              </a:rPr>
              <a:t> </a:t>
            </a:r>
            <a:r>
              <a:rPr lang="en-US" dirty="0" err="1">
                <a:latin typeface="Bembo (Títulos)"/>
              </a:rPr>
              <a:t>generativa</a:t>
            </a:r>
            <a:endParaRPr lang="pt-BR" dirty="0"/>
          </a:p>
        </p:txBody>
      </p:sp>
      <p:sp>
        <p:nvSpPr>
          <p:cNvPr id="5" name="Nuvem 4">
            <a:extLst>
              <a:ext uri="{FF2B5EF4-FFF2-40B4-BE49-F238E27FC236}">
                <a16:creationId xmlns:a16="http://schemas.microsoft.com/office/drawing/2014/main" id="{4572DFA1-53B6-22D8-5827-FDD71FFBF02F}"/>
              </a:ext>
            </a:extLst>
          </p:cNvPr>
          <p:cNvSpPr/>
          <p:nvPr/>
        </p:nvSpPr>
        <p:spPr>
          <a:xfrm>
            <a:off x="7324079" y="602695"/>
            <a:ext cx="4185376" cy="217512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QUE É NLP?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NLP, ou Processamento de Linguagem Natural, é uma área da IA que lida com a interação entre computadores e humanos através da linguagem natural. O objetivo é permitir que computadores compreendam, interpretem e respondam à linguagem humana de forma útil.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46CAD8-BF9F-C9D0-2C0E-3EF5B84C63A1}"/>
              </a:ext>
            </a:extLst>
          </p:cNvPr>
          <p:cNvSpPr txBox="1"/>
          <p:nvPr/>
        </p:nvSpPr>
        <p:spPr>
          <a:xfrm>
            <a:off x="1050879" y="2205318"/>
            <a:ext cx="5834015" cy="404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100" dirty="0">
                <a:solidFill>
                  <a:srgbClr val="0D0D0D"/>
                </a:solidFill>
              </a:rPr>
              <a:t>A IA generativa é um sistema complexo de IA, que une </a:t>
            </a:r>
            <a:r>
              <a:rPr lang="pt-BR" sz="2100" b="1" dirty="0" err="1">
                <a:solidFill>
                  <a:srgbClr val="0D0D0D"/>
                </a:solidFill>
              </a:rPr>
              <a:t>Deep</a:t>
            </a:r>
            <a:r>
              <a:rPr lang="pt-BR" sz="2100" b="1" dirty="0">
                <a:solidFill>
                  <a:srgbClr val="0D0D0D"/>
                </a:solidFill>
              </a:rPr>
              <a:t> Learning </a:t>
            </a:r>
            <a:r>
              <a:rPr lang="pt-BR" sz="2100" dirty="0">
                <a:solidFill>
                  <a:srgbClr val="0D0D0D"/>
                </a:solidFill>
              </a:rPr>
              <a:t>e </a:t>
            </a:r>
            <a:r>
              <a:rPr lang="pt-BR" sz="2100" b="1" dirty="0">
                <a:solidFill>
                  <a:srgbClr val="0D0D0D"/>
                </a:solidFill>
              </a:rPr>
              <a:t>NLP</a:t>
            </a:r>
            <a:r>
              <a:rPr lang="pt-BR" sz="2100" dirty="0">
                <a:solidFill>
                  <a:srgbClr val="0D0D0D"/>
                </a:solidFill>
              </a:rPr>
              <a:t> para criar novos conteúdos, como imagens, textos, músicas, entre outros, que são originais e não derivados diretamente dos dados de treinamento. </a:t>
            </a:r>
          </a:p>
          <a:p>
            <a:pPr marL="0" indent="0">
              <a:spcAft>
                <a:spcPts val="600"/>
              </a:spcAft>
              <a:buNone/>
            </a:pPr>
            <a:endParaRPr lang="pt-BR" sz="2100" dirty="0">
              <a:solidFill>
                <a:srgbClr val="0D0D0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sz="2100" dirty="0">
                <a:solidFill>
                  <a:srgbClr val="0D0D0D"/>
                </a:solidFill>
              </a:rPr>
              <a:t>Esses sistemas têm a capacidade de gerar novos conteúdos de maneira criativa e autônoma.</a:t>
            </a:r>
          </a:p>
          <a:p>
            <a:pPr marL="0" indent="0">
              <a:spcAft>
                <a:spcPts val="600"/>
              </a:spcAft>
              <a:buNone/>
            </a:pPr>
            <a:endParaRPr lang="pt-BR" dirty="0">
              <a:solidFill>
                <a:srgbClr val="0D0D0D"/>
              </a:solidFill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t-BR" sz="2100" dirty="0">
                <a:solidFill>
                  <a:srgbClr val="0D0D0D"/>
                </a:solidFill>
              </a:rPr>
              <a:t>Alguns exemplos são o </a:t>
            </a:r>
            <a:r>
              <a:rPr lang="pt-BR" sz="2100" b="1" dirty="0" err="1">
                <a:solidFill>
                  <a:srgbClr val="0D0D0D"/>
                </a:solidFill>
              </a:rPr>
              <a:t>Chat-GPT</a:t>
            </a:r>
            <a:r>
              <a:rPr lang="pt-BR" sz="2100" dirty="0">
                <a:solidFill>
                  <a:srgbClr val="0D0D0D"/>
                </a:solidFill>
              </a:rPr>
              <a:t>, o </a:t>
            </a:r>
            <a:r>
              <a:rPr lang="pt-BR" sz="2100" b="1" dirty="0">
                <a:solidFill>
                  <a:srgbClr val="0D0D0D"/>
                </a:solidFill>
              </a:rPr>
              <a:t>Google Gemini</a:t>
            </a:r>
            <a:r>
              <a:rPr lang="pt-BR" sz="2100" dirty="0">
                <a:solidFill>
                  <a:srgbClr val="0D0D0D"/>
                </a:solidFill>
              </a:rPr>
              <a:t> e o </a:t>
            </a:r>
            <a:r>
              <a:rPr lang="pt-BR" sz="2100" b="1" dirty="0">
                <a:solidFill>
                  <a:srgbClr val="0D0D0D"/>
                </a:solidFill>
              </a:rPr>
              <a:t>Claude</a:t>
            </a:r>
            <a:r>
              <a:rPr lang="pt-BR" sz="2100" dirty="0">
                <a:solidFill>
                  <a:srgbClr val="0D0D0D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pt-BR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dirty="0">
              <a:solidFill>
                <a:srgbClr val="0D0D0D"/>
              </a:solidFill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dirty="0">
              <a:solidFill>
                <a:srgbClr val="0D0D0D"/>
              </a:solidFill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endParaRPr lang="pt-BR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9" name="Nuvem 8">
            <a:extLst>
              <a:ext uri="{FF2B5EF4-FFF2-40B4-BE49-F238E27FC236}">
                <a16:creationId xmlns:a16="http://schemas.microsoft.com/office/drawing/2014/main" id="{E6989212-2804-2D01-C786-D03C8014EA04}"/>
              </a:ext>
            </a:extLst>
          </p:cNvPr>
          <p:cNvSpPr/>
          <p:nvPr/>
        </p:nvSpPr>
        <p:spPr>
          <a:xfrm>
            <a:off x="7565256" y="3996341"/>
            <a:ext cx="4185376" cy="217512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QUE É DEEP LEARNING?</a:t>
            </a:r>
          </a:p>
          <a:p>
            <a:pPr algn="ctr"/>
            <a:r>
              <a:rPr lang="pt-BR" sz="1200" dirty="0" err="1">
                <a:solidFill>
                  <a:schemeClr val="tx1"/>
                </a:solidFill>
              </a:rPr>
              <a:t>Deep</a:t>
            </a:r>
            <a:r>
              <a:rPr lang="pt-BR" sz="1200" dirty="0">
                <a:solidFill>
                  <a:schemeClr val="tx1"/>
                </a:solidFill>
              </a:rPr>
              <a:t> Learning é uma área da IA que utiliza redes neurais profundas, que são inspiradas nas redes neurais humanas, para aprender a representar e extrair características de um grande volume de dados.</a:t>
            </a:r>
          </a:p>
        </p:txBody>
      </p:sp>
    </p:spTree>
    <p:extLst>
      <p:ext uri="{BB962C8B-B14F-4D97-AF65-F5344CB8AC3E}">
        <p14:creationId xmlns:p14="http://schemas.microsoft.com/office/powerpoint/2010/main" val="18928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2E59D0-6B99-DB5C-9226-FA1BCCB192A1}"/>
              </a:ext>
            </a:extLst>
          </p:cNvPr>
          <p:cNvSpPr txBox="1">
            <a:spLocks/>
          </p:cNvSpPr>
          <p:nvPr/>
        </p:nvSpPr>
        <p:spPr>
          <a:xfrm>
            <a:off x="1050879" y="609601"/>
            <a:ext cx="447646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Vamos testar?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46CAD8-BF9F-C9D0-2C0E-3EF5B84C63A1}"/>
              </a:ext>
            </a:extLst>
          </p:cNvPr>
          <p:cNvSpPr txBox="1"/>
          <p:nvPr/>
        </p:nvSpPr>
        <p:spPr>
          <a:xfrm>
            <a:off x="1050880" y="2163685"/>
            <a:ext cx="3798212" cy="212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Chat,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descreva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pra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nós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,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como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um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aluno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em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atividade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por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aproveitar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as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funcionalidades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uma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IA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Generativa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  <p:pic>
        <p:nvPicPr>
          <p:cNvPr id="14" name="Imagem 1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D03E23A-9121-4D11-735E-BA015280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32207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441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2E59D0-6B99-DB5C-9226-FA1BCCB192A1}"/>
              </a:ext>
            </a:extLst>
          </p:cNvPr>
          <p:cNvSpPr txBox="1">
            <a:spLocks/>
          </p:cNvSpPr>
          <p:nvPr/>
        </p:nvSpPr>
        <p:spPr>
          <a:xfrm>
            <a:off x="1050879" y="609601"/>
            <a:ext cx="447646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Vamos testar?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292E1BE-C7AC-B42C-820E-0B694C957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5" r="1" b="1"/>
          <a:stretch/>
        </p:blipFill>
        <p:spPr>
          <a:xfrm>
            <a:off x="5251839" y="0"/>
            <a:ext cx="7142162" cy="6858000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F707681-C966-0645-5A90-39E1CF8AC663}"/>
              </a:ext>
            </a:extLst>
          </p:cNvPr>
          <p:cNvSpPr txBox="1"/>
          <p:nvPr/>
        </p:nvSpPr>
        <p:spPr>
          <a:xfrm>
            <a:off x="816238" y="2435226"/>
            <a:ext cx="4149949" cy="255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imagem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ao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lado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é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uma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resposta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gerada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por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IA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Generativa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!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Olhe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a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quantidade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de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utilidades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que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uma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IA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pode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trazer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nos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</a:t>
            </a:r>
            <a:r>
              <a:rPr lang="en-US" sz="2400" spc="50" dirty="0" err="1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estudos</a:t>
            </a:r>
            <a:r>
              <a:rPr 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!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377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2E59D0-6B99-DB5C-9226-FA1BCCB192A1}"/>
              </a:ext>
            </a:extLst>
          </p:cNvPr>
          <p:cNvSpPr txBox="1">
            <a:spLocks/>
          </p:cNvSpPr>
          <p:nvPr/>
        </p:nvSpPr>
        <p:spPr>
          <a:xfrm>
            <a:off x="1050879" y="609601"/>
            <a:ext cx="3779739" cy="75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Mas </a:t>
            </a:r>
            <a:r>
              <a:rPr lang="en-US" dirty="0" err="1"/>
              <a:t>Atenção</a:t>
            </a:r>
            <a:r>
              <a:rPr lang="en-US" dirty="0"/>
              <a:t>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46CAD8-BF9F-C9D0-2C0E-3EF5B84C63A1}"/>
              </a:ext>
            </a:extLst>
          </p:cNvPr>
          <p:cNvSpPr txBox="1"/>
          <p:nvPr/>
        </p:nvSpPr>
        <p:spPr>
          <a:xfrm>
            <a:off x="5338794" y="637079"/>
            <a:ext cx="5190123" cy="113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4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Com grandes poderes vem grandes responsabilidades!</a:t>
            </a:r>
            <a:endParaRPr lang="en-US" sz="24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F5738F-55D9-A16F-EA67-AF39815DCD7F}"/>
              </a:ext>
            </a:extLst>
          </p:cNvPr>
          <p:cNvSpPr txBox="1"/>
          <p:nvPr/>
        </p:nvSpPr>
        <p:spPr>
          <a:xfrm>
            <a:off x="1251353" y="2103557"/>
            <a:ext cx="4373377" cy="1744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l"/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Viés e Qualidade: </a:t>
            </a:r>
            <a:r>
              <a:rPr lang="pt-BR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 IA generativa pode refletir e até amplificar os preconceitos presentes nos dados de treinamento, resultando em saídas tendenciosas ou de baixa qualidade. </a:t>
            </a:r>
          </a:p>
          <a:p>
            <a:pPr algn="l"/>
            <a:endParaRPr lang="pt-BR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algn="l"/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Importante sempre conferir se as respostas fazem sentido!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b="0" i="0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Batang" panose="02030600000101010101" pitchFamily="18" charset="-12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303098-C094-6332-55A8-D1FF8B262E91}"/>
              </a:ext>
            </a:extLst>
          </p:cNvPr>
          <p:cNvSpPr txBox="1"/>
          <p:nvPr/>
        </p:nvSpPr>
        <p:spPr>
          <a:xfrm>
            <a:off x="7052963" y="2587773"/>
            <a:ext cx="4788505" cy="1352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Uso Indevido: </a:t>
            </a:r>
            <a:r>
              <a:rPr lang="pt-BR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Pode ser usada para criar conteúdo enganoso, como notícias falsas, imagens manipuladas e spam, o que levanta preocupações éticas e de segurança. </a:t>
            </a:r>
          </a:p>
          <a:p>
            <a:pPr algn="l"/>
            <a:endParaRPr lang="pt-BR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pPr algn="l"/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Portanto use com responsabilidade!</a:t>
            </a:r>
            <a:endParaRPr lang="en-US" b="1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B4CE7C-8C45-4391-D191-B3BD75F88225}"/>
              </a:ext>
            </a:extLst>
          </p:cNvPr>
          <p:cNvSpPr txBox="1"/>
          <p:nvPr/>
        </p:nvSpPr>
        <p:spPr>
          <a:xfrm>
            <a:off x="2707064" y="4416138"/>
            <a:ext cx="5917522" cy="1858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Direitos Autorais: </a:t>
            </a:r>
            <a:r>
              <a:rPr lang="pt-BR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Alguns trechos das respostas podem conter direitos autorais, pois muitos dos dados usados no treinamento são de publicações. </a:t>
            </a:r>
          </a:p>
          <a:p>
            <a:endParaRPr lang="pt-BR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  <a:p>
            <a:r>
              <a:rPr lang="pt-BR" b="1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É importante sempre checar, citar as fontes e de preferência usar a IA como fonte de inspiração para desenvolver sua própria ideia.</a:t>
            </a:r>
            <a:endParaRPr lang="en-US" b="1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69120DFF-9254-E643-564A-D63D473B7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4" y="2587772"/>
            <a:ext cx="1282918" cy="1282918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1D46A68C-8C82-7BC1-D7F8-C459B0FD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9" y="4532027"/>
            <a:ext cx="1282918" cy="1282918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CF657E2-1358-472E-4B4E-622F5B40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" y="2154627"/>
            <a:ext cx="1282918" cy="12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972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8129550C140F4091AF754F8989D3E2" ma:contentTypeVersion="15" ma:contentTypeDescription="Crie um novo documento." ma:contentTypeScope="" ma:versionID="da5b0497823461d0196f143381873938">
  <xsd:schema xmlns:xsd="http://www.w3.org/2001/XMLSchema" xmlns:xs="http://www.w3.org/2001/XMLSchema" xmlns:p="http://schemas.microsoft.com/office/2006/metadata/properties" xmlns:ns2="d5689cc3-5c05-4522-afc0-e0b1328b9c94" xmlns:ns3="4226f195-f003-4da9-91db-bfa12d56e8f9" targetNamespace="http://schemas.microsoft.com/office/2006/metadata/properties" ma:root="true" ma:fieldsID="3a42efd87640596ee4d80460784d8712" ns2:_="" ns3:_="">
    <xsd:import namespace="d5689cc3-5c05-4522-afc0-e0b1328b9c94"/>
    <xsd:import namespace="4226f195-f003-4da9-91db-bfa12d56e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89cc3-5c05-4522-afc0-e0b1328b9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970e29-ff6a-4bc8-b0ca-68e6388e55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6f195-f003-4da9-91db-bfa12d56e8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6ae7b9f-606e-42e3-9059-0135594f5ef0}" ma:internalName="TaxCatchAll" ma:showField="CatchAllData" ma:web="4226f195-f003-4da9-91db-bfa12d56e8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89cc3-5c05-4522-afc0-e0b1328b9c94">
      <Terms xmlns="http://schemas.microsoft.com/office/infopath/2007/PartnerControls"/>
    </lcf76f155ced4ddcb4097134ff3c332f>
    <TaxCatchAll xmlns="4226f195-f003-4da9-91db-bfa12d56e8f9" xsi:nil="true"/>
  </documentManagement>
</p:properties>
</file>

<file path=customXml/itemProps1.xml><?xml version="1.0" encoding="utf-8"?>
<ds:datastoreItem xmlns:ds="http://schemas.openxmlformats.org/officeDocument/2006/customXml" ds:itemID="{0E04E9FB-74C1-4016-85C1-5C4AA11090D3}"/>
</file>

<file path=customXml/itemProps2.xml><?xml version="1.0" encoding="utf-8"?>
<ds:datastoreItem xmlns:ds="http://schemas.openxmlformats.org/officeDocument/2006/customXml" ds:itemID="{703598AF-1DE9-408F-BF23-019D340C1D52}"/>
</file>

<file path=customXml/itemProps3.xml><?xml version="1.0" encoding="utf-8"?>
<ds:datastoreItem xmlns:ds="http://schemas.openxmlformats.org/officeDocument/2006/customXml" ds:itemID="{25435374-3C9D-446B-98FB-5148025CE50F}"/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906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Batang</vt:lpstr>
      <vt:lpstr>Arial</vt:lpstr>
      <vt:lpstr>Bembo</vt:lpstr>
      <vt:lpstr>Bembo (Corpo)</vt:lpstr>
      <vt:lpstr>Bembo (Títulos)</vt:lpstr>
      <vt:lpstr>Calibri</vt:lpstr>
      <vt:lpstr>Söhne</vt:lpstr>
      <vt:lpstr>ArchiveVTI</vt:lpstr>
      <vt:lpstr>Apresentação do PowerPoint</vt:lpstr>
      <vt:lpstr>Apresentação do PowerPoint</vt:lpstr>
      <vt:lpstr>Apresentação do PowerPoint</vt:lpstr>
      <vt:lpstr>COMO É POSSÍVEL?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Ideia de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</dc:title>
  <dc:creator>Andre Carlos Teixeira Vasconcelos</dc:creator>
  <cp:lastModifiedBy>Guilherme Aguiar de Freitas</cp:lastModifiedBy>
  <cp:revision>4</cp:revision>
  <dcterms:created xsi:type="dcterms:W3CDTF">2024-04-22T21:25:24Z</dcterms:created>
  <dcterms:modified xsi:type="dcterms:W3CDTF">2024-04-25T18:42:45Z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2024-04-23T00:30:20Z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dfe0e5a8-ff1b-4c4a-88b9-cb5271c9b61c</vt:lpwstr>
  </property>
  <property fmtid="{D5CDD505-2E9C-101B-9397-08002B2CF9AE}" pid="8" name="MSIP_Label_5c88f678-0b6e-4995-8ab3-bcc8062be905_ContentBits">
    <vt:lpwstr>0</vt:lpwstr>
  </property>
  <property fmtid="{D5CDD505-2E9C-101B-9397-08002B2CF9AE}" pid="9" name="ContentTypeId">
    <vt:lpwstr>0x010100CD8129550C140F4091AF754F8989D3E2</vt:lpwstr>
  </property>
</Properties>
</file>